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08" autoAdjust="0"/>
  </p:normalViewPr>
  <p:slideViewPr>
    <p:cSldViewPr>
      <p:cViewPr varScale="1">
        <p:scale>
          <a:sx n="64" d="100"/>
          <a:sy n="64" d="100"/>
        </p:scale>
        <p:origin x="-57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18/09/2020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48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18/09/2020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32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18/09/2020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873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18/09/2020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328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18/09/2020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52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18/09/2020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364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18/09/2020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839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18/09/2020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19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18/09/2020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09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18/09/2020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15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18/09/2020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565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DFED0-98AA-4285-955E-E9E894A82428}" type="datetimeFigureOut">
              <a:rPr lang="fr-FR" smtClean="0"/>
              <a:t>18/09/2020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31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5346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df1 :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toutes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les colonnes 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8798498" cy="176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55" y="2492896"/>
            <a:ext cx="8244408" cy="147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12" y="5517232"/>
            <a:ext cx="4095520" cy="120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64" y="4123949"/>
            <a:ext cx="4276297" cy="1273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358" y="4123949"/>
            <a:ext cx="4249652" cy="125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e 11"/>
          <p:cNvGrpSpPr/>
          <p:nvPr/>
        </p:nvGrpSpPr>
        <p:grpSpPr>
          <a:xfrm>
            <a:off x="9468544" y="39078"/>
            <a:ext cx="15380188" cy="1433261"/>
            <a:chOff x="9468544" y="39078"/>
            <a:chExt cx="15380188" cy="1433261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8544" y="408410"/>
              <a:ext cx="5098639" cy="1022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ZoneTexte 12"/>
            <p:cNvSpPr txBox="1"/>
            <p:nvPr/>
          </p:nvSpPr>
          <p:spPr>
            <a:xfrm>
              <a:off x="9468544" y="39078"/>
              <a:ext cx="12728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1_1, All + </a:t>
              </a:r>
              <a:r>
                <a:rPr lang="fr-FR"/>
                <a:t>quantile transformer </a:t>
              </a:r>
              <a:r>
                <a:rPr lang="fr-FR" smtClean="0"/>
                <a:t> - &gt; le moment de la dernière commande et le prix des commandes ne sont pas retenus par le clustering</a:t>
              </a:r>
              <a:endParaRPr lang="fr-FR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9766" y="404664"/>
              <a:ext cx="5488966" cy="981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8376" y="408410"/>
              <a:ext cx="4468501" cy="1063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e 10"/>
          <p:cNvGrpSpPr/>
          <p:nvPr/>
        </p:nvGrpSpPr>
        <p:grpSpPr>
          <a:xfrm>
            <a:off x="9412300" y="1430992"/>
            <a:ext cx="15343842" cy="1479019"/>
            <a:chOff x="9437984" y="1921895"/>
            <a:chExt cx="15343842" cy="1479019"/>
          </a:xfrm>
        </p:grpSpPr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8544" y="2337981"/>
              <a:ext cx="5299832" cy="1062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76686" y="2386333"/>
              <a:ext cx="5405140" cy="966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8622" y="2313304"/>
              <a:ext cx="4521350" cy="1087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ZoneTexte 19"/>
            <p:cNvSpPr txBox="1"/>
            <p:nvPr/>
          </p:nvSpPr>
          <p:spPr>
            <a:xfrm>
              <a:off x="9437984" y="1921895"/>
              <a:ext cx="3102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1_1, All + </a:t>
              </a:r>
              <a:r>
                <a:rPr lang="fr-FR"/>
                <a:t>quantile transformer </a:t>
              </a:r>
            </a:p>
          </p:txBody>
        </p:sp>
      </p:grp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3427882"/>
            <a:ext cx="5372893" cy="107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606" y="3414450"/>
            <a:ext cx="4582275" cy="1091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6881" y="3414450"/>
            <a:ext cx="5736322" cy="102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ZoneTexte 25"/>
          <p:cNvSpPr txBox="1"/>
          <p:nvPr/>
        </p:nvSpPr>
        <p:spPr>
          <a:xfrm>
            <a:off x="9420684" y="3045119"/>
            <a:ext cx="505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2</a:t>
            </a:r>
            <a:r>
              <a:rPr lang="fr-FR" smtClean="0"/>
              <a:t>_1, All  RFM sauf payments + </a:t>
            </a:r>
            <a:r>
              <a:rPr lang="fr-FR"/>
              <a:t>quantile transformer </a:t>
            </a: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932" y="5160810"/>
            <a:ext cx="5352505" cy="107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863" y="5026826"/>
            <a:ext cx="5486716" cy="98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606" y="5160809"/>
            <a:ext cx="4462681" cy="107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ZoneTexte 29"/>
          <p:cNvSpPr txBox="1"/>
          <p:nvPr/>
        </p:nvSpPr>
        <p:spPr>
          <a:xfrm>
            <a:off x="9491081" y="4736104"/>
            <a:ext cx="420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2_3, Selection RFM + </a:t>
            </a:r>
            <a:r>
              <a:rPr lang="fr-FR"/>
              <a:t>quantile transformer </a:t>
            </a:r>
          </a:p>
        </p:txBody>
      </p:sp>
    </p:spTree>
    <p:extLst>
      <p:ext uri="{BB962C8B-B14F-4D97-AF65-F5344CB8AC3E}">
        <p14:creationId xmlns:p14="http://schemas.microsoft.com/office/powerpoint/2010/main" val="322863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CoAAADXCAYAAADcFrAeAAAABHNCSVQICAgIfAhkiAAAAAlwSFlzAAALEgAACxIB0t1+/AAAADh0RVh0U29mdHdhcmUAbWF0cGxvdGxpYiB2ZXJzaW9uMy4yLjIsIGh0dHA6Ly9tYXRwbG90bGliLm9yZy+WH4yJAAAgAElEQVR4nOzdd1xV9f/A8ddlqiCKIIooCoIiOEBQzBRXuDBTG44yzT3IWal9M1emlSM10yy1clXmz5GK+v06c4AD0BwpmqCSuQfgAC6f3x83T5AsFTyA7+fjwQPuuWe8z73nXs55n8/n/TEopRRCCCGEEEIIIYQQBYCZ3gEIIYQQQgghhBBCPCCJCiGEEEIIIYQQQhQYkqgQQgghhBBCCCFEgSGJCiGEEEIIIYQQQhQYkqgQQgghhBBCCCFEgSGJCiGEEEIIIYQQQhQYkqgQQohn3Pjx4zEYDBgMBr1DeSTffvutFndsbKze4YgCLDY2VjtWvv32W73DydIff/xBq1atKFWqFAaDAV9f38de14P9HT9+fN4FKIQQQjwlkqgQQogi7P79+8ycOZPnnnuOUqVKUbx4cTw9PenduzcnTpzI9+3n5wVi2bJlCQwMJDAwEGtr6zxdtxB6GDFiBFu2bOHOnTsEBARQu3ZtvUPKVM+ePTEYDFSpUkXvUIQQQhRRFnoHIIQQIn/cuHGDFi1aEBUVBYCtrS2enp6cP3+eRYsWUatWLWrUqKFzlI8nOTmZkJAQQkJC9A7lqVJKYTQasbCQf98FTWpqKubm5k/UMunYsWMAvPrqqyxfvjyvQisUkpOTsbKy0jsMIYQQBYS0qBBCiCIqNDRUS1K88847XL9+nSNHjnDjxg327dtHnTp1sly2adOmGAwGmjZtqk3LrIvI/v37CQ4OxtHREWtraypVqkRISAgHDx7k22+/xc3NTZv3rbfeemidP/zwAw0aNMDGxgYbGxuaN2/Onj17tOd37NihbfPrr7+mWbNmFCtWjC+//DLTrh/p7/SuXLkSLy8vbGxsCAoK4uTJk9p6lVJMnDiRcuXKYWtrS/fu3Zk1a1auupJkt88PnD59mjfeeANnZ2esrKyoUKEC/fv3156/fv06oaGhuLq6YmlpiZOTE127duXMmTOZvt5hYWF4e3tjaWnJ0aNHAdiyZQvNmzfHzs6OYsWKERgYyC+//JJl3Pfu3cPe3h6DwcC0adO06ZcuXcLCwgKDwcCyZcsAmDlzJt7e3tjY2GBnZ4ePjw9vvfVWluvOSm7fj8zu0Of0/i5dupQqVapQsmRJBg0axL1793j//fcpU6YMFSpUYOLEiZnGdOvWLbp3707JkiVxcnJiwoQJKKW05xMSEhgxYgRubm5YWVnh7OzMgAEDuHnzZqbxPjjOraysuHXrVqbbNBqNTJ8+HR8fH6ytrbGzs6N58+Zs3boV+Kfl0enTpwFYsWIFBoOBnj17ZvnaXrp0iQEDBuDq6oqVlRVOTk68+OKLWc6f/rO0Y8cObfq/u4gYjUY++OADPDw8KF68OPb29vj6+jJ69GgAqlSpwnfffQdAXFzcQ+v866+/6NOnDy4uLlhZWVG5cmVGjx7N/fv3tW2m/3755JNPqFChAuXKlQNg06ZNPP/889jb21O8eHHc3Nzo2LEjZ8+ezXLfhBBCFEFKCCFEkXPz5k1lYWGhAFWnTh2VlpaW5bzjxo1TgEr/L6FJkyYKUE2aNMlyPqPRqBwdHRWgnJyclJ+fnypXrpwC1JIlS9T69euVr6+vtoy7u7sKDAxUAwcOVEopNW3aNO25qlWrqkqVKilAWVpaqr179yqllNq+fbs2j5WVlXJ0dFQ1atRQs2bNUosXL9aeO3v2rFJKqR49eihAWVhYKEtLS+Xl5aUMBoMCVMOGDbV9mTt3rrZs+fLllYuLi7KxsXloff+W0z4rpVRMTIwqXbq0ApSZmZny8vJSLi4uqnLlykoppe7evatq1qypAGVubq68vb1VsWLFFKAcHR3V+fPnH3q9rayslJubm6pUqZKKiopSK1eu1ParYsWKysPDQwHKYDColStXZvle9+/fXwHK399fmzZ79mwFKDs7O3Xnzh21bt06bbs1atRQ3t7eqkSJEsrc3DzL9WYlt+/Hg/kevEZKqWzfXysrK2VjY6OqVq2qzePt7a3s7Oy04whQW7ZsUUopdfbsWW2ajY2NcnFxUc7Oztq0uXPnKqWUun//vqpbt662jdq1a2vHRd26dVVycnKGOCwtLZWZmZmqVq2aKleunLpx40amr0Pv3r0zHOsODg7a8bFx40b1559/qsDAQGVlZaUdB4GBgWrixImZru/q1auqcuXK2jo9PDxUlSpVMnyGHzw3btw4pVTGz9L27duznO/B8WBubq5q166tqlWrpqytrVXVqlWVUkp16NBB+wxYWVmpwMBAFRgYqA4dOpQhLhsbG1W7dm1tn9q1a6dt88H3i5WVlfYZcHNzU1euXNHmr1SpkqpTp44qU6aMAtSvv/6aw9EmhBCiKJFEhRBCFEH79+/XLkBCQ0OznfdxExVXr17VHp87d06bLyYmRsXGxiqlMl4gLl68WJsnKSlJuwAcM2aMUsqUBGjZsqUC1AsvvKCUynhx1bRpU3X37l2llFKpqanZXsgCat26dUoppYYPH65Nu3PnjlJKaRezAQEB6t69eyo5OVk1btw4x0RFbvb5rbfe0i7Od+7cqc1z6NAhpZRSixYt0tbxIKnw22+/KXNzcwWoESNGPPR6jx49WltPamqqcnNzU4Dq1q2bloTq06ePApSnp2emsSul1L59+7R1xsTEKKWUatiwoQJU3759lVL/JJBatGihLZeSkpJhX3Irt+/HoyYqALV7925lNBozJLjOnj2rEhIStMTPqFGjlFIZj8OmTZuqlJQUdf/+fVW/fn0FKFdXV6WUUt9995323h09elQppVRsbKz23ixduvShOObPn6+UUiotLS3ThODp06e15MzgwYOVUkrdvn1beXp6agmQBx5c5Pfo0SPb13XChAna9pctW6ZNf3CMKfX4iYrQ0FAFqF69emnz3LlzR+3Zs0d7nNn7lT6uMmXKqD///FMppdTu3bszvGdK/fP9AqiwsDCllOm4PnjwoAJUyZIlVVJSkrbew4cPq8uXL2f7mgghhChapOuHEEIUQSpdU/b8Gs3DwcGB5557DoBq1apRs2ZNXnvtNbZv306FChWyXfbYsWMkJSUBMGXKFAwGA+bm5mzZsgWA8PDwh5bp378/xYoVA8Dc3Dzb9ZcqVUprBu/t7a1Nv3z5Mrdv3+b8+fMAdOzYEWtraywtLXnllVfyZJ8jIiIAaNSoEUFBQdqydevWBeDAgQMAWFlZ8fLLLwNQs2ZNrXBi+i4kDwwdOlT7+/r161oz+OXLl2NmZobBYOCbb74BICYmhmvXrmUaf4MGDfDy8gJM3W7OnTvHvn37ALRuBq1atcLKyoqtW7fi6OhIw4YNGTJkCJaWljm+PlnJ7v14HPb29jz//POYmZnh6uoKmF7DKlWqYGtri5OTE2DqHvFvnTp1wsLCAisrKzp06ADAuXPnSEhI0N671NRUatasqXXvMBqNwMPHZfHixenbty/wTxeKfzt06JD2eezWrRsAJUuWpF27dgBER0dr68+tB3FWqVJFWyf8c4w9iXbt2mEwGFi0aBHOzs40adKE//znP9jZ2eU6ruvXr1OhQgUMBgONGjXSnv/361e9enVat24NmD7TPj4+uLu7k5CQgJOTE35+frzxxhscP34cR0fHJ943IYQQhYdU4xJCiCKoevXqWFhYkJqayu7du1FKPVLC4sG86S+gMut/v3XrVpYvX86ePXs4fvw4q1evZuXKlRw9epRZs2blalteXl6UKlUq0+2n96APe26ULl1a+zt94cn0CZystpOTvNjnR5XVvru5uWkX5emlpKRkua4ePXowZswYfvjhB6ytrVFKUa1aNRo2bAiYLviPHTvG8uXLiYqK4vDhw8ybN48FCxYQHh5OQEDAI8ef0/uR2+PtgfQXzQ/Wl37ag/X9+/3OLUtLy0wv+v/9PpQtWxYzs8Jxzyf9sf7gdc7sNW7VqhWRkZGsXLmSw4cPExUVxa5du/j66685fvw4lSpVynFbtra2+Pj4PDQ9/XEAD7+exYoV49ChQyxZsoSIiAiOHz/O8uXLWbZsGRcvXmT48OG52lchhBCFX+H47yqEEOKRlCpVitdeew2AqKgo3n//fVJTU7Xnd+3axbZt27Jc/sHFb2xsLEajkXv37hEWFpZhHqUUe/fupWfPnixatIjw8HB69+4NoK27RIkS2vwPWlAA+Pj4aM81b96cffv2ER4eTnh4ON9++y0TJkx4KKa8ahliZ2en3YVft24dKSkppKSk8PPPP+e4bG72OTAwEIDdu3dnKAwaHR0NQL169QDTKAerVq0C4OjRoxw5cgQg00RA+n0vW7asVnSyZs2a/Prrr9pr99NPPzFmzBjKly+f5T50794dMzMzjh07xowZMwAyFG2MiYnBYDDw4Ycfsnr1an7//Xfs7OwwGo3s3LkTgC+++AIvLy+tdcaTenC8Xb58mYSEBNLS0li7dm2erPvfVq9eTWpqKsnJydo2XF1dKVmypPbepKam8vnnn2uv6+7duxk3bhxvvPFGhnXl5pj09/fX5luxYgVgKti5fv16AHx9fXNsIfRvD46x2NhYfvrpJ236g2MsM+kTWg+Ktq5evfqh+Y4cOULZsmWZPHky69ev59ChQwAkJiayf/9+4J/P9Z07dzIkgx68fgaDgaVLl2qv3/bt23nnnXe0FkQP/Pv1u337NidOnCA0NJSlS5cSGRlJy5YtAbL9vhJCCFH0SKJCCCGKqDlz5uDn5wfA1KlTKVOmDLVr18bBwYEmTZpoF8aZadGiBQAXLlygbt261KxZk5iYmAzzGI1GXnjhBezt7fHx8aFWrVp8/fXXAFo3hrJly+Lg4ADA6NGjCQwMZM6cOZQoUYJx48YB8OWXX1KhQgX8/PxwcnKiRo0a+T4046hRowBTU/QqVarg5uamXZBlJzf7/P7771O6dGlSU1MJCgrC29sbV1dXOnbsCEDXrl2pWbMmAF26dMHHx4f69etjNBpxdHTM1V3jqVOnAvDLL7/g7OyMn58fFSpUoEqVKsycOTPbZV1cXAgODgZMIzSYmZnx5ptvas/v3LkTDw8PKlSoQN26dXFzc+P27dsZ9vHq1aucPHkyw8gdT+LB8ZacnEzdunXx9fXVkiJ5bf/+/bi5ueHm5qZ1VXjvvfcA03vj6+uLUoqGDRvi4+NDjRo1KFWqFG3bts12NJisVK1alV69egGmBI+Hhwdubm7ExMRgZmbGRx999MjrHDx4MJUrVwagc+fOeHp6UrVq1Wy7fnh6emoJuhEjRtCsWTMGDhz40Hw//fQTlSpVwtXVFX9/f2rVqgX80zUD0BJUV65cwcvLiwYNGnD37l1CQ0OpVKkSCQkJeHt7U7t2bTw9PbG3t+fVV1/NMHJKZi5fvkzDhg1xcHCgdu3aeHl5sXnzZuCfY08IIcSzQRIVQghRRJUpU4a9e/cyffp06tevD8CpU6ews7OjR48e2p3KzLz11lsMGTIER0dHzp07R/PmzTPUSQDThcuAAQNwd3fnzz//5NSpU1SsWJEBAwYwd+5cAG1YUQ8PD+7evcv+/fuJi4sDTBeHy5Yto0GDBty+fZtTp05RunRpevToQZ8+ffLpVTEZOHAgEyZMoGzZsty6dYvGjRszZswY7fnixYtnulxu9tnDw4MDBw7QrVs3ypYtS0xMDKmpqdrrXaxYMXbu3MngwYNxdnbm1KlT2NjY0LlzZ8LDw6lYsWKO8Xfu3JmwsDCaN29OcnIyJ06coFixYrz66qu88847OS6fvgVFcHAwLi4u2mM/Pz86deqEtbU1J06cICEhAT8/PxYuXKglOPJay5Yt+eijj6hQoQIXL17Ey8vrsS7gc2Py5Mk0bdqU27dv4+joyNixYxk0aBAA1tbW7NixgxEjRlClShViYmK4cuUKPj4+fPDBB1qC6VF99dVXfPbZZ3h7e3P+/Hnu379Ps2bN2LJlC23atHnk9Tk4OBAeHk7//v2pVKkSsbGx3L59m7Zt22a5jIWFBT/++CN+fn4YjUauX7+utehJr0mTJrRt2xalFEePHiU1NZWGDRuyatUqLUHRq1cvXn75ZUqVKsWpU6eIiIjQEm3h4eH06dMHJycnTpw4we3bt6lXrx4ff/xxjt23HBwceOutt3B2diY2Npa4uDiqVq3KqFGjtMSmEEKIZ4NBPW4HTiGEEKKQunXrFvfu3dMunIxGI23atOG///0vzs7OxMfH51sRUiGEEEIIkT0ppimEEOKZc/bsWQIDA6lXrx6Ojo4cPnxYa9b/8ccfS5JCCCGEEEJH0qJCCCHEMyc+Pp5evXoRFRXFjRs3sLW1JSAggOHDh2fbfF4IIYQQQuQ/SVQIIYQQQgghhBCiwJBimkIIIYQQQgghhCgwJFEhhBBCCCGEEEKIAkMSFUIIIYQQQgiRR3r16oWTk1OuhzT+6aef8Pb2xsfHh27duuVzdEIUDlKjQgghhBBCCCHyyK5du7C1teXNN9/k6NGj2c4bExPDa6+9xrZt27C3t+fy5cs4OTk9pUiFKLikRYUQQgghhBBC5JGgoCDKlCmTYdqZM2do3bo1/v7+NG7cmN9//x2Ar7/+msGDB2Nvbw8gSQoh/iaJCiGEEEIIIYTIR/369WPOnDkcOnSIadOmMWjQIABOnTrFqVOneP7552nQoAGbNm3SOVIhCgYLvQMQQgghhBBCiKIqMTGRvXv38uqrr2rT7t+/D0BqaioxMTHs2LGDCxcuEBQUxG+//Ubp0qX1CleIAkESFUIIIYQQQgiRT9LS0ihdujTR0dEPPVexYkUCAwOxtLTEzc2NatWqERMTQ7169XSIVIiCQ7p+CCGEEEIIIUQ+sbOzw83NjZUrVwKglOLw4cMAdOjQgR07dgBw9epVTp06hbu7u16hClFgSKJCCCGEEEIIIfJI165dee655zh58iQVK1Zk4cKFLFu2jIULF1KnTh18fHxYu3YtAK1atcLBwQFvb2+aNWvGZ599hoODg857IIT+ZHhSIYQQQgghhBBCFBjSokIIIYQQQgghhBAFhiQqhBBCCCGEEEIIUWAUmVE/HB0dqVKlit5hCFEoxMbGcvXqVb3D0JV8ZwiRe8/6d4Z8XwiRe/J9Id8XQuRWdt8XRSZRUaVKFQ4ePKh3GEIUCgEBAXqHoDv5zhAi95717wz5vhAi9+T7Qr4vhMit7L4vpOuHEEIIIYQQQgghCgxJVAghhBBCCCGEEKLAKDJdP4QQIq8YjRAWBlFR4OcHbdqAubneUQkhRMGRZkzjdNhpLkZdxNnPGY82HpiZy/0vIXJiTDMSdjqMqItR+Dn70cajDeZmcpIhxL9JokIIIdIxGqFVKwgPhzt3wMYGAgNh82ZJVgghBJiSFEtbLeVCxAVSklKwsrHCJdCFNza/IckKIbJhTDPSamkr9p3fx93Uu9hY2RDoEsjmNzZLskKIf5H/JkIIkU5YGEREQFISKAWJiabHYWF6RyaEEAXD6bDTxEfEk5KYAgqSE5OJj4jndNhpvUMTokALOx3GnvN7uJN6B4UiMTmRiPgIwk7LSYYQ/yaJClHkjB8/HoPBoP2MHz9e75BEIRIVBYmJaRmmJSamER2tU0BCCFHAXIy6yP3E+xmm3U+8z1/Rf+kUkRCFQ9TFKO6l3MswLfF+ItF/yUmGEP8miQpR5IwfPx6lFABKKUlUiEfi5we2thm/Gm1tzfD11SkgIYQoYJz9nDG3yNhM3aqEFeV9y+sUkRCFg5+zH7bWthmm2Vrb4lteTjKE+DdJVAghRDpt2phqUtimO4+oW9c0XQghBDj7O5NmTMPMwgwMpmlWJa3waOOhb2BCFHBtPNoQ6BKIrdU/JxneZb1p4yEnGUL8myQqhBAiHXNzU+HMFStg0CDTtLZtpZCmEEI8EPl1JChoM6cNzSY2o2bXmiRdSiJ2R6zeoQlRoJmbmbP5jc2seHkF7zd6n1LWpUDpHZUQBZMkKoQQ4l/MzaFdO5g7F5o1gy++gJQUvaMSovBQSrF06VImTpwIwLlz59i/f7/OUYm8kHo/lQNfHsCzrScBAwII+iCIlxa9hH1VezYO2kjq/VS9QxSiQDM3M6ddtXZMbjGZuW3nsv/P/Xwd+bXeYQlR4EiiQgghsjFyJFy4ACtX6h2JEIXHoEGD2LdvHytWrACgZMmSDB48WOeoRF449uMxki4lETgsUJtmUcyCtl+05dqpa+ydtlfH6IQoXLrV6kZzt+aM/t9oLiVe0jscIQoUSVQIIUQ22rQBLy+YPt00XKkQImcRERHMnTuXYsWKAWBvb09ycrLOUYknpZQi/PNwynqXxf0F9wzPebT2wPsVb3796FdunL2hU4RCFC4Gg4Ev237J3dS7jNgyQu9whChQJFEhhBDZMDOD4cMhMhJ27dI7GiEKB0tLS4xGIwaDqdLilStXMDPL3SlHlSpVqFWrFr6+vgQEBADw7rvv4uXlRe3atenYsSM3b94EIDY2luLFi+Pr64uvry8DBgzQ1nPo0CFq1aqFh4cHQ4YM0UaDun79OsHBwXh6ehIcHMyNG3JRnVvnfj3HX1F/ETgsUHtv02s1sxVmFmaEvR2mvd5CFFS9evXCycmJmjVrZvr8rVu3ePHFF6lTpw4+Pj4sXrw4X+Ko7lidMY3GsPy35fzvj//lyzaEKIwkUSHyh9EI69fDpEmm30aj3hEJ8di6dwdHR1OrCiFEzoYMGULHjh25fPky//nPf2jUqBHvv/9+rpffvn070dHRHDx4EIDg4GCOHj3KkSNHqFatGlOmTNHmrVq1KtHR0URHRzN//nxt+sCBA/n666+JiYkhJiaGTZs2ATB16lRatGhBTEwMLVq0YOrUqXm010Vf+OfhFHcoTu03amf6vF1FO5pOaErMhhhOrj35lKMT4tH07NlT+17IzNy5c/H29ubw4cPs2LGDkSNH5lvLsNGNRuNZxpNBGwZxL/VevmxDiMImXxMVmzZtonr16nh4eGR7IrBq1SoMBoN2QpLdHRJRCBiN0KoVdO0K48aZfrdqJckKUWgVL24aAeSXX+CknHsLka20tDTc3Nz49NNPGTNmDM7OzqxZs4ZXX331sdfZsmVLLCwsAGjQoAEXLlzIdv6LFy9y+/ZtGjRogMFg4M0332TNmjUArF27lh49egDQo0cPbbrI3o0/bvD7mt/x7++PZXHLLOer/3Z9nGo5ETYkjOQk6e4jCq6goCDKlCmT5fMGg4GEhASUUiQmJlKmTBnteyivFbMoxpchXxJzPYapuyV5KgTkY6LCaDQyePBgwsLCOH78OCtWrOD48eMPzZeQkMCsWbMIDAzMMD2rOySiEFi8mNQdOyAx0dSpPzGR+7/+CmFhekcmxGMbPBisreHzz/WORIiCzczMjMGDB+Pl5cXgwYMJDQ2lRo0auV7eYDDQsmVL/P39WbBgwUPPL1q0iDZt2miPz549i5+fH02aNOHXX38FID4+nooVK2rzVKxYkfj4eAAuXbqEs7MzAOXLl+fSJSlglxsRcyIwMzej/uD62c5nbmlOyLwQbp+/za5J0l9OFF6hoaGcOHGCChUqUKtWLWbNmpVlF7YFCxYQEBBAQEAAV65ceaztveD+At1qdWPK7imcunbqSUIXokjIt0TF/v378fDwwN3dHSsrK7p06cLatWsfmm/s2LGMGjVKK7glCqmzZ+HTT6FePejbF4t/tZ6wTE6G6GidghPiyTk5mbqAfPstXL2qdzRCFGwtWrRg1apVj1WnYPfu3URGRhIWFsbcuXPZla44zOTJk7GwsOD1118HwNnZmXPnzhEVFcWMGTPo1q0bt2/fzvW2DAZDprUWIG8uPIqK+7fvE7UwCp/OPpSsUDLH+V2fd8W3ly/7pu/j8rHLTyFCIfLe5s2b8fX15c8//yQ6OprQ0NAsv1/69evHwYMHOXjwIGXLln3sbU5vOZ3iFsUZtGGQ1HkRz7x8S1TEx8dTqVIl7XH6uxkPREZGcv78eUJCQh5aPrM7JKKA+eMP+OQTCAgAd3cYNQoMBujZE0qUyDCrmZkZPMIdNVF03blzR+8QHtvw4XDvHsybp3ckQhRsX331Fa+++ipWVlaULFmSkiVLYmdnl6tlXVxcAHBycqJjx47s378fgG+//Zb169ezbNkyLblgbW2Ng4MDAP7+/lStWpVTp07h4uKSoXvIhQsXtPWWK1eOixcvAqYuIk5OTpnGkVcXHkVB1OIokhOSaTCsQa6XCf4kGGs7azYO2igXXKJQWrx4MZ06dcJgMODh4YGbmxu///57vm6zvG15pr4wla1nt7L8t+X5ui0hCjrdimmmpaUxYsQIpmdSnS63d0jkbocOzpyBqVPB3x+qVoXRo8HcHD77zNSqYv9++OYbeO45sLU1JS6KFYO0NFi61PRbPJP27t2Lt7c3Xl5eABw+fJhBgwbluFxOVbnXrl1L7dq1tRECdu/enadxp+ftbRqu9IsvTAkLIZ7E+PHjtTv6BoOB8ePH6x1SnklISCAtLY2UlBQSEhJISEjIVUuHpKQkEhIStL+3bNlCzZo12bRpE59++inr1q2jRLpE+JUrVzD+3YLvjz/+ICYmBnd3d5ydnbGzsyM8PBylFN9//z0vvfQSAO3bt+e7774D4LvvvtOmi8ylGdPYP3s/lZ6vRIWACrleroRjCVpMbUHcrjiOLD2SjxEKkT9cXV3ZunUrYOoydvLkSdzd3XNY6sn18+9HoEsgI7aM4MZdGZVIPMNUPtm7d69q2bKl9vjjjz9WH3/8sfb45s2bysHBQVWuXFlVrlxZWVtbK2dnZ3XgwIGH1tWkSZNMp6fn7++fd8GLjE6fVmrKFKXq1lXKVHVCqfr1lfrsM6XOns18mdRUpX75RalJk0y/Z8wwLffOO08t7Hw8vAs9PT4v9evXV+fOnVO+vr7aNB8fnxyX27lzpzp06FCW8yYkJKi0tDSllFKHDx9W1atXz1U8j/sa/O9/pkN54cLHWlyIh+jxXTVu3BGzTD0AACAASURBVDgFaD/jxo3Ldv7H+bysXbtWjRw5Uo0cOVL98ssvuVrmzJkzqnbt2qp27drK29tbffTRR0oppapWraoqVqyo6tSpo+rUqaP69++vlFLq559/Vt7e3qpOnTrKz89PrVu3TlvXgQMHlI+Pj3J3d1eDBw/WvieuXr2qmjdvrjw8PFSLFi3UtWvXcozrWT7HOLHmhBrPeHVs5bFHXjbNmKa+afCN+szpM3Xn+p18iE4URIXl89KlSxdVvnx5ZWFhoVxcXNQ333yj5s2bp+bNm6eUUio+Pl4FBwermjVrKh8fH7VkyZJcrTcv9j/qYpQyn2CuBvwy4InXJURBlt3nJX9K1wL16tUjJiaGs2fP4uLiwg8//MDy5f80YSpVqhRX03X0btq0KdOmTdNaR5QpUwZzc/MMd0jEU3T6NKxcafqJijJNCwyEadPglVegcuXslzc3h3btTD9gSm/88Ydp+apVQUZyeSal7w4GYG5unuMyQUFBxMbGZvm8ra2t9ndSUlKW/c3zSvPmULs2zJgBb71lajQkRGEzfvx4rUWHyodm+aNHj+bAgQNaLYlZs2axZ8+eDMOKZsbd3Z3Dhw8/NP306dOZzv/yyy/z8ssvZ/pcQEAAR48efWi6g4ODdpdU5Cx8ZjilKpfCq4PXIy9rMDMQMi+EBf4L2PafbYR8+XBXXyH0smLFimyfr1ChAlu2bHlK0WTkW96XoYFDmRk+kx6+PWhQMffdroQoKvKt64eFhQVffPEFrVq1okaNGrz22mv4+Pjw4Ycfsm7dumyX3bVrl9aU+5VXXmH+/PnZDh8k8sjp0zBlCvj5gacnvP8+WFmZkguxsRAeDiNH5pykyIzBADNnQkgIhIZCNuNWi6KpUqVK7N27F4PBQEpKCtOmTXukkQCys3r1ary8vAgJCWHRokV5ss6sGAymj8GxY6DT+YsQBd7GjRv573//S69evejVqxebNm1iw4YNeoclHtHFqIvE7Yyj/tv1MbN4vFPG8r7lqf92fQ7OP0j8gficFxBCADC+6Xhc7Fzov74/qWmpeocjxFOXrzUq2rZty6lTpzhz5gz/+c9/AJg4cSLt27d/aN4dO3YQEBAAmO6QHDt2jOjoaCIjI3nxxRfzM8xnW0wMfPxxxuREsWIwfTrExT1ZcuLfLCzghx+gVi147TU4In1WnyXz589n7ty5xMfH4+LiQnR0NHPnzs2TdXfs2JHff/+dNWvWMHbs2Czny6u6Nl26gLOz6WMihMjczZs3tb9v3bqlYyTicUXMisDSxpK6ves+0XqaTWyGbXlbNgzcQJpRalUJkRslrUsyu/Vsjlw6wqzwWXqHI8RTl29dP0QBYDRCWJip64afn6kKoLk5nDr1T7eOB01sGzQwXXW98gq4uuZfTLa2sH69qRtJSAhERECF3BfnEoWT0Whk6NChLFu2LF+3ExQUxB9//MHVq1dxdHR86Pl+/frRr18/AC0x+jisrODtt015vSNHTF1BhBD/GDNmDH5+fjRr1gylFLt27WLq1Kl6hyUeQeJfiRxdcZS6/epSrPSTDSFvbWdNqxmtWNV1FYe+OkS9QfXyKEohirYOXh14sdqLjNsxjld9XsW1VD6eowtRwOg26ofIZ0YjtGoFXbvCuHHQuTNUqwZ16kD16vDBB6YhRGfMgHPnYN8+GDEif5MUD7i4mJIVN2+aalgkJub/NoWuzM3NiYuLIzk5Oc/Xffr0aa2PfWRkJPfv39eGK8xP/fubPkIzZ+b7poQodLp27Up4eDidOnXi5ZdfZt++fXTu3FnvsMQjODj/IMZkI4FDAvNkfT6dfXB/wZ2t728l8S/5vy9EbhgMBua0mYNCMXTTUL3DEeKpkhYVRVVYmKm1woMkwJ07pmKWXl6mK6uXX4Z/FTZ8qnx94ccf4cUXoVs3WL3a1NpDFFnu7u48//zztG/fHhsbG236iBEjsl2ua9eu7Nixg6tXr1KxYkUmTJhASkoKAAMGDGDVqlV8//33WFpaUrx4cX788cd8L6gJUKYM9OoFX31l6j3l7JzvmxSi0Fi9ejXNmzfXunrevHmTNWvW0KFDB50jE7mRei+Vg/MOUq1dNRw88ybxazAYaDu3LfNqzeO/7/6Xjks65sl6hSjqKpeuzLgm4xj1v1GsO7mO9tUf7kIvRFEkLSqKqqgo0v7VUiEN4PXXYdgwfZMUD7RtC3PmwC+/mOpgiCKtatWqtGvXjrS0NBISErSfnKxYsYKLFy+SkpLChQsX6N27NwMGDGDA3yPHjBo1Sqtps2/fPho1apTfu6IZOhRSU+GLL57aJoUoFCZMmECpUqW0x6VLl2bChAk6RiQexW8rfiPpchKBw/KmNcUDDtUcaPheQ44sPULsjtg8XbcQRdnwBsOp6VST0I2hJCZLiyTxbJAWFUWVnx9mNjaQlKRNMrO1NbVkKEgGDTKNNjJzpmnY0rff1jsikU/GjRsHQOLfCbT0w4oWVh4e0KEDzJ9vqleRrqGIEM+0tLSHCyampkrV+sJAKUXE5xE41XLCrblbnq+/8fuN+W3Zb2wYtIEB0QMwt5LWlELkxNLckvkh82m0uBETd07k0+BP9Q5JiHwnLSqKqjZtwMnJ9LfBYCpiGRhoml7QfPYZvPSSqaXHL7/oHY3IJ0ePHsXPzw8fHx98fHzw9/fn2LFjeof1xEaOhOvX4bvv9I5EiIIjICCAESNGcObMGc6cOcPw4cPx9/fXOyyRC7E7Yrl05BINhjXIl250lsUtaftFW66euMq+GfvyfP1CFFXPuz5PH78+zNg3gyOXZOQ8UfRJoqKoSkkx1acICICJE2HFCti8uWDWgTA3h2XLTCOTdOkCkZF6RyTyQb9+/ZgxYwZxcXHExcUxffp0+vbtq3dYT6xhQ6hf39QoyGjUOxohCoY5c+ZgZWVF586d6dy5M8WKFcuz4YhF/or4PIISjiWo1a1Wvm3Ds60nXh292DlxJzfjbua8gBACgE+CP8G+uD0D1g8gTclQv6Joy3Wi4s6dO/kZh8hrP/wAV67AlCmmET7atSuYSYoHbGxMrSkcHEyxnj+vd0QijyUlJdGsWTPtcdOmTUlK1zWpsDIYTK0qTp82DWYjhAAbGxumTp3KwYMHiYiIYMyYMRmK6IqC6frp65z85SQBAwOwKJa/vYNbf94ag8HApqGb8nU7QhQlZYqXYXrL6ey7sI+FkQv1DkeIfJVjomLv3r14e3vj5eUFwOHDhxk0aFC+ByaegFIwaxb4+ECLFnpHk3vOzrBhg6klSLt2kItCi6LwcHd3Z9KkScTGxhIbG8tHH32Eu7u73mHliU6doHJlmD5d70iEKBi6devG7du3SUpKolatWnh7e/PZZ5/pHZbIQcScCMwszAgYGJDv2yrlWoom45twcu1JTv5yMt+3J0RR0b12d5pWacqo/43ictJlvcMRIt/kmKgYPnw4mzdvxsHBNDxVnTp12LVrV74HJp7Arl0QHW2q+fAUhmnMU7Vqwc8/w7Fj0LmzaUgFUSQsWrSIK1eu0KlTJ15++WWuXr3KokWL9A4rT1hYmEYA+fVXOHBA72iE0N/x48exs7NjzZo1tGnThrNnz7JkyRK9wxLZuHfrHtGLoqnZpSYlnUs+lW02GNaAst5lCXs7jJQ7KU9lm0IUdgaDgXkh80hMTuSdLe/oHY4Q+SZXXT8q/WsoS/OC3IVAwOefm7pQvP663pE8npYtYd48CAuDIUNMLUREoWdvb8/s2bOJjIzk0KFDfP7559jb2+sdVp7p3Rvs7GDGDL0jEUJ/KSkppKSksGbNGtq3b4+lpWWuCzNWqVKFWrVq4evrS0CA6c7+9evXCQ4OxtPTk+DgYG7cuAGYRqgYMmQIHh4e1K5dm8h0NY6+++47PD098fT05Lt01W4PHTpErVq18PDwYMiQISj5HwNA1MIokhOTaTCswVPbprmlOSHzQrgVd4tdk+UmmBC55eXoxajnR7HkyBK2n92udzhC5IscExWVKlVi7969GAwGUlJSmDZtGjVq1HgasYnH8ccfsHYt9O8PxYvrHc3j69sX3nvPlLCYOVPvaEQeCA4O5ubNf4qm3bhxg1atWukYUd6ys4N+/WDlSjh3Tu9ohNBX//79qVKlCklJSQQFBREXF4ednV2ul9++fTvR0dEcPHgQgKlTp9KiRQtiYmJo0aIFU6dOBSAsLIyYmBhiYmJYsGABAwcOBEyJjQkTJhAREcH+/fuZMGGCltwYOHAgX3/9tbbcpk1SIyEtNY2I2RFUDqqMc13np7rtykGVqfNmHfZ+tperv199qtsWz7ZevXrh5OREzZo1s5xnx44d+Pr64uPjQ5MmTZ5idDl7v/H7VLWvyoANA7ifel/vcITIczkmKubPn8/cuXOJj4/HxcWF6OhoqdxdkH3xhaloZlGoIzJlCrz8MrzzDqxerXc04gldvXqV0qVLa4/t7e25fLlo9a18+23T71mz9I1DCL0NGTKE+Ph4Nm7ciMFgwNXVle3bH/+u39q1a+nRowcAPXr0YM2aNdr0N998E4PBQIMGDbh58yYXL15k8+bNBAcHU6ZMGezt7QkODmbTpk1cvHiR27dv06CBaejNN998U1vXs+zkupPcirtF4LBAXbYf/FkwVjZWbBi0QVq4iKemZ8+e2SYqb968yaBBg1i3bh3Hjh1j5cqVTzG6nBW3LM7ctnM5de0Un+75VO9whMhz2SYqjEYjQ4cOZdmyZVy6dInLly+zdOlSrV6FKGBu34ZvvoFXXwUXF72jeXJmZrBkiWnsx9dfl87/hZyZmRnn0jU1iIuLy3VT8MLC1RVeew2+/tr0cRRCmBgMBiwscjeKhMFgoGXLlvj7+7NgwQIALl26hLOz6U5/+fLluXTpEgDx8fEZuqdWrFiR+Pj4bKdXrFjxoemZWbBgAQEBAQQEBHDlypVH2+FCJvzzcEpXKU319tV12b6Nkw0tprQgdnssR1cc1SUG8ewJCgqiTJkyWT6/fPlyOnXqhKurKwBOTk5PK7Rca+XRis4+nZn862ROXz+tdzhC5KlsExXm5ubExcWRnJz8tOIRT+Lbb00jZQwbpnckead4cVNXlnLl4MUXIS5O74jEY5o8eTKNGjWie/fuvPHGGwQFBTFlyhS9w8pzI0aYPobffKN3JEIUTrt37yYyMpKwsDDmzp37UAFvg8HwVJKc/fr14+DBgxw8eJCyZcvm+/b08uehPzn36znqD6mPmXmuR63Pc3X71qVCvQpsHrGZe7fu6RaHEA+cOnWKGzdu0LRpU/z9/fn++++znFfPxObMVjOxtrBm0IZB0iJJFCk5/kdyd3fn+eefZ9KkScyYMUP7EQVMWhrMng3PPWdqgVCUlCsHGzfCvXsQEgK3bukdkXgMrVu3JjIyks6dO9OlSxcOHTpUpGpUPBAQAEFBpu4fMmiNEI/O5e8WgU5OTnTs2JH9+/dTrlw5Ll68CMDFixe1O5suLi6cP39eW/bChQu4uLhkO/3ChQsPTX+WRXwegZWtFX69/HSNw8zcjJB5Idy5coftY6U4oNBfamoqhw4dYsOGDWzevJlJkyZx6tSpTOfVM7HpXNKZj5t/zH//+C8/HvvxqW5biPyUY6KiatWqtGvXjrS0NBISErQfUcBs2ABnzhSt1hTp1agB//d/cPIkvPIKpMgwZoXNnj17KF68OO3atePmzZt8/PHHxBXRFjIjR5oKaq5apXckQuijatWqzJ8/P8O0du3a5bhcUlKSdo6RlJTEli1bqFmzJu3bt9dG7vjuu+946aWXAGjfvj3ff/89SinCw8MpVaoUzs7OtGrVii1btnDjxg1u3LjBli1baNWqFc7OztjZ2REeHo5Siu+//15b17Mo4c8Ejv54FL/efhQrVUzvcKjgX4GAQQEcmHuAi5EX9Q5HPOMqVqxIq1atsLGxwdHRkaCgIA4fPqx3WJkaEDCAgAoBDN88nJv3bua8gBCFQI4dRseNGwdAYmIiALa2tvkbkXg8n38OFStCx456R5J/mjeHBQugVy8YONBUCKCI1TgoygYOHMjhw4c5fPgwM2bMoHfv3rz55pvs3LlT79DyXLt24OkJ06ebalbIYSqeNZaWlmzfvp2IiAi++uorrKyssqwFkd6lS5fo+Pf/sdTUVLp160br1q2pV68er732GgsXLqRy5cr89NNPALRt25aNGzfi4eFBiRIlWLx4MQBlypRh7Nix1KtXD4APP/xQ64v+5Zdf0rNnT+7evUubNm1o06ZNfrwEhcKBeQdIS02j/tsFpyVm80nNOb7yOOsHrKf3vt66dkcRz7aXXnqJ0NBQUlNTSU5OJiIiguHDh+sdVqbMzcz5qt1X1Pu6Hv/Z+h/mhsjAB6LwyzFRcfToUbp3787169cBcHR05Pvvv8fHxyffgxO5dOQIbNsGU6eCpaXe0eSvt94ytRyZPNl0JThqlN4RiVyysLDAYDCwdu1aBg8eTO/evVm4cKHeYeULMzMYPtw0+M7u3dC4sd4RCZGR0QhhYQAfsH49tGljGjAqr5QoUYIff/yRTz/9lMaNG7Ny5cpc1ZVwd3fP9I6lg4MDW7dufWi6wWDIciSyXr160atXr4emBwQEcPSoFGxMuZvCofmHqN6+OmWqZl1Q8GkrVroYLae3ZPUbq4n8JpKA/gF6hySKqK5du7Jjxw6uXr1KxYoVmTBhAil/t9gdMGAANWrUoHXr1tSuXRszMzP69OmT7VCmeqvrXJe367/N7IjZ9PDtQX2XgpOAFOJx5Jio6NevHzNmzKBZs2aAaTzhvn37snfv3nwPTuTS7NmmopN9++odydMxcaIpWTF6NLi7m0Y5EQVeyZIlmTJlCkuXLmXXrl2kpaVpJwTZ6dWrF+vXr8fJySnTi4tly5bxySefoJSiZMmSzJs3jzp16uTHLjySHj3ggw9gxgxJVIiCxWiEVq0gIgJgPF27QmAgbN6cd8mKBwXd3nvvPerWrUvLli21Gx6iYPht+W/cuXqHBsMa6B3KQ2p1q0XUwii2jtlKjY41sHGy0TskUQStWLEix3neffdd3n333acQTd6Y2GwiK4+vZMD6Aezvux8Ls9yNtiREQZRje7qkpCQtSQHQtGlTkpKS8jUo8QiuXIGlS+HNNyGbIZaKFDMzWLwYnn8euneHffv0jkjkwo8//oi1tTULFy6kfPnyXLhwIVf//HMa59zNzY2dO3fy22+/MXbsWPr165eXYT+2EiVMPZTWroWYGL2jEcLk7l347jvYuxdMPTrNSUw0JS1MLSzyxsSJE7W/X3jhBbZs2UJoaGjebUA8EaUUEZ9HUK5OOSo3qax3OA8xGAy0nduW5MRk/vvef/UOR4hCw87ajtmtZxP1VxRf7P9C73CEeCI5ptnc3d2ZNGkS3bt3B2Dp0qW4u7vne2Ail776Cu7fhyFD9I7k6SpWDNasgQYNoH1701m2HJcFWvny5RkxYoT22NXVlTfffDPH5YKCgoiNjc3y+YYNG2p/N2jQIENFf72FhsJnn5lKyGTROl08w/Ki+0VqKly7Bpcv5+7n73JTD0lKguhoU32VvFCmTBmSkpKwsbFh6dKlREZGMnTo0LxZuXhiZ7ee5fLRy7y0+KWnMtTr4yhboywN32nI7im78evlR+WggpdQEaIg6lSjE2092zJ2+1he8X6FinYV9Q5JiMeSY6Ji0aJFjBs3jk6dOmEwGGjcuDGLFi16GrGJnCQnw5dfmtrwenvrHc3T5+hoGra0QQNo29bUssLeXu+ohI4WLlxYoArjlS8Pr79uagA0adKz0+hJ5Cyr7hebNpmSBrlNPFy7Bn/3ssjA3BycnP75cXf/5++LF021iO/d+2d+Gxvw9c27/UtfPHf69On06dOnyBbPLYzCPw/HxsmGml0Kbn97gKAPgvht+W9sGLSB/lH9MbfMw0IqQhRRBoOBL9p8gc+XPgzbNIyfX/tZ75CEeCw5Jirs7e2ZPXv204hFPKqVK01nnM9y4qhaNVPLihdegE6dTJ2sraz0jkroYPv27SxcuJDdu3dnOc+CBQtYsGABAFeuXHkqcQ0fbkpUzJ8P77//VDYpCoGwMFOSIn33i23bTOWGUlMzX8be/p9kQ40a0KRJxmRE+p/SpU295DJjNMLx4w+2b8TW1pzAQFOLjrySvnhuaGhokS6eW9hcO3WNmA0xNBnfBItiBbv/umUJS9rMacMP7X8gYlYEDd9pmPNCQgjc7N34sMmHjNk6hg2nNhBSLUTvkIR4ZDn+hwoODmblypWULl0agBs3btClSxc2b96c78GJbChlak9evTq0bKl3NPoKCjIla7p3h379TFeFBbQpq8gfR44coU+fPoSFheHg4JDlfP369dNqWAQEPJ1K8rVqmT6ic+bAyJFgbf1UNisKuKgoU8uJ9JSC556DDh0eTjw4OuZdDtbc3JTTDQuDF18cx4oVH+X5qB+PWzxX5L+I2RGYW5kTMKBwjKZR/cXqVG9fnR3jd+DT2YdSlUrpHZIooIxGI5cuXSI1XbbX1dVVx4j0NeK5ESw5soTBGwfTzK0ZJSxL6B2SEI8kx2KaV69e1ZIUYGphcfny5XwNSuTC3r1w8CAMHZr1bbNnyRtvwPjxpipxkyfrHY3IxJ49ewgODqZatWq4u7vj5uaWJ/Vuzp07R6dOnViyZAnVqlXLg0jz3siR8Ndf8MMPekciCgo/v4cTD7a28N57MGKE6SutZUtTd4wKFfK+oZi5+YN6FJNp1y5vkxTw+MVzRf66e+Mu0YujqdWtFrblbPUOJ9daz2qNSlNsHiY3yUTm5syZQ7ly5QgODiYkJISQkBDa5VXRnULKytyK+SHzibsVx6Sdk/QOR4hHlmOLCjMzM86dO6dlJOPi4gps4aVnyqxZpra9uShG+Mz48EPTsKVjx8LNm3wAPHaFOpHnevfuzcyZM/H398f8Ed6PnMY5nzhxIteuXWPQoEGAqcn5wYMH82UfHldwMNSsCdOnmz6y8hUqatc2dfEwNzfdBcyP7hd6etziuSJ/RS2MIuVOCoFDA/UO5ZGUrlKaoLFBbHt/GzEbY/Bs66l3SKKAmTVrFidPnsy2VeWzqHHlxvTy7cW0fdN4vfbr1HQq2HVphEgvx0TF5MmTadSoEU2aNEEpxa+//qr18RY6iYuDVatMt2ltZGxxjcFgKgTwyy8wfToTAK1C3ebNkqzQWalSpR6r0GVO45x/8803fPPNN48b1lNhMJjukvfqBf/7nylxIZ5dSpkGarKwgNmzoX///Ol+oafw8HDefvttTpw4QXJy8t/JGFtu3bqld2jPrLTUNPbP2U+VplUo71te73AeWcORDTny/RHC3g6jSrMqWBa31DskUYBUqlSJUqWkW1BmPgn+hLUn1zJww0B29tyJmUFaYovCIccjtXXr1kRGRtK5c2e6dOnCoUOHaNWq1dOITWRl7lzTlY+MSf+wbdvg77vtZmCqVBcR8WAMQKGjZs2a8e6777Jv3z4iIyO1n2dFt25QrhzMmKF3JEJvq1bB2rWmkWBMJVPyp/uFnkJDQ1mxYgWenp7cvXuXb775Rmv1JPRxYvUJbp27ReCwwtWa4gFzK3PaftmWG3/cYPeUrIsmi2eTu7s7TZs2ZcqUKcyYMUP7EeBYwpFpLaex+9xuFkct1jscIXItxxYVe/bswdfXl3bt2rF06VI+/vhjhg4dSuXKMp61LpKSTOPKdeoEz3CBoCxFRcGdOxmnJSVBdPSDDtlCJxGmcRgzdMswGAxs27ZNr5CeKmtrU25x7Fg4dgx8fPSOSOjhxg3TcVC3rmlEmKLMw8MDo9GIubk5b731Fn5+fkyZMkXvsJ5ZEZ9HYF/VnmrtCmYtn9xwa+ZGrddrsXvqbkq6lCTpchLOfs54tPHAzFzuEj/LXF1dcXV1JTk5meTkZL3DKXB61OnBoqhFDNs8jJjrMTRybUQbjzaYmxWhDLkocnJMVKQfC33GjBn07t0712Ohb9q0iaFDh2I0GunTpw+jR4/OdL5Vq1bxyiuvcODAAa0S/5QpU1i4cCHm5ubMnj1bWnE88P33cPOmqYimeJifn6k7jGnMPxMrK1NFOqGr7du36x2C7gYOhI8/NrWqkJEan03vvANXr5oaeVkU7JEhn0iJEiVITk7G19eX9957D2dnZ9LS0nK9vNFoJCAgABcXF9avX0/jxo1JSEgA4PLly9SvX581a9awY8cOXnrpJdzc3ADo1KkTH374IZD1OcjZs2fp0qUL165dw9/fnyVLlmBVxIe1jt8fz/m952k9q3Whv6B/4ZMXOPrDUTYO3ohKU1jZWOES6MIbm98o9PsmHt+4ceMASPz7/M/WtvAUi30a0lQaycZkEpMT+WTPJ8w9MJdAl0A2v7FZkhWiwMrxGz39WOiDBw9m8ODB2slCdoxGI4MHDyYsLIzjx4+zYsUKjh8//tB8CQkJzJo1i8DAf5oiHj9+nB9++IFjx46xadMmBg0ahNFofMRdK4LS0kxFNAMCoKGMJZ6pNm1MNSlsbTGCaUSU1FS5fa2jpUuXAmRoivmsNst0cICePWHpUrh0Se9oxNO2datpJOV33jHlVIuyJUuWkJaWxhdffIGNjQ3nz59n1apVuV5+1qxZ1KhRQ3v866+/Eh0dTXR0NM899xydOnXSnmvcuLH23IMkRXbnIKNGjWL48OGcPn0ae3t7Fj4DWcOIWRFY21nj+1bhT9r/FfUXZhZmKKMCBcmJycRHxHM67LTeoQkdHT16FD8/P3x8fPDx8cHf359jx47pHVaBEXY6jGNX/nk9EpMTiYiPIOy0dI0WBVeOiYr0Y6GHhITkeiz0/fv34+Hhgbu7O1ZWVnTp0oW1a9c+NN/YsWMZNWoUxYoV06atXbuWLl26YG1tjZubGx4eHuzfv/8Rd60I2rwZTp6EYcNk2ICsmJubXqcVKxgH8NVXpjb3ffuaEj3iqUtKSgJM3+PrSAAAIABJREFUScnMfp41w4aZyqjMnat3JOJpunPHVI/CwwP+vvFXpFWuXBkzMzNiY2Pp1KkTU6dOxcPDI1fLXrhwgQ0bNtCnT5+Hnrt9+zbbtm2jQ4cO2a4jq3MQpRTbtm3jlVdeAaBHjx6sWbPm0XewELkdf5tjPx3Dr7cf1iWt9Q7niV2Mukjq/dQM0+4n3uev6L90ikgUBP369WPGjBnExcURFxfH9OnT6du3r95hFRhRF6NIvJ+YYVri/USi/4rWKSIhcpZjouJxx0KPj4+nUqVK2uOKFSsSHx+fYZ7IyEjOnz9PSEjIIy/7TJo1C5yd4dVX9Y6kYDM3h3btmAzQpw/MnGm6lTlvnt6RPZP69+8PmJplZvbzrKlWDV58Eb788uFyKqLoGj8e/vjDVGKoeHG9o8l/GzZsoGrVqgwZMoTQ0FA8PDwIy2VR42HDhvHpp59iZvbwKcqaNWto0aIFdnZ22rR9+/ZRp04d2rRpo91Bzeo84tq1a5QuXRqLv/vdPAvnFwfmHkClKeq/XV/vUPKEs58z/LunjgWFciQTkXeSkpJo1qyZ9rhp06bajZKs9OrVCycnJ2rWzH7IzgMHDmBhYcHPP/+cJ7Hqwc/ZD1vrjN1hzM3MqVOujk4RCZGzHHvI5tdY6GlpaYwYMYJvv/32sdexYMECbajUK1euPHFMBdrx46aWApMmmWouiNzr2xf+7//gvfegZUvwlPHXn6YhQ4Zk+/zs2bOfUiQFx8iRsG6dqeTMgAF6RyPGjx/PhAkTtMfjxo1j/Pjxebb+Q4dg+nTTV1HTpnm22gJt5MiRbN++XWtFcebMGUJCQnIconj9+vU4OTnh7+/Pjh07Hnp+xYoVGVpa1K1bl7i4OGxtbdm4cSMdOnQgJiYmT/ahKJxjpNxJ4dBXh6j+UnXs3ez1DidPeLTxwL2xO/ER8SQnmYommikzrEsX/tYi4vG5u7szadIkunfvDpi6nbq7u2e7TM+ePQkNDc32uub/2bvzuJry/4Hjr3tLWSJbtjKKZMhSijBfZRlLpCFZIoWxj3UYZr4zyDYG87Vvky1ZyjqDyDJSM+NHZDcYNZhRmFE0ibTce35/HO4ILahOtz7Px+M+uOfec+/71j2nc97n83m/NRoNU6ZMoWPHjnkab0FztXbFydyJyLhIHqc9poRBCdI0adx/op/7NqF4yLeqQ+bm5ty+fVt3PzY2FnNzc939R48ecfnyZdq0aYOlpSUnT57E3d2dqKioHNd9btiwYURFRREVFYWZmVl+fZTCYelSeQrDs6vTwhtQqeTKhUZGcoEAUe+kQDk4OODg4MDTp085e/YsdevWpW7dupw/f77YVuZu3RocHOTBPmJGkvL8/PyQJAkASZLyNEmRni4P7KpaFebPz7OXLfTKli2baapH7dq1KVu2bI7rHT9+nL1792JpaUnfvn0JCwvD29sbgPj4eE6dOpVpFGa5cuV0RfO6dOlCeno68fHxWR5HVKpUicTERDIyMjItf52icIxxcfNFUh6k0GJCC6VDyTNqAzXeh7zpGdSTtjPb0n1Dd8pblieoaxBxp4v26Bgha+vXr+f+/ft4eHjg4eHB/fv3Wb9+fbbrODs7U7FixWyfs2zZMnr27EmVKlXyMtwCZ6A24JD3IYJ6BjGz7Uy2e27HpZYL4w6O48bDG0qHJwivJ+WT9PR0ycrKSrpx44aUmpoqNW7cWLp8+XKWz3dxcZFOnz4tSZIkXb58WWrcuLH09OlT6caNG5KVlZWUkZGR7fs5ODjkafyFSkKCJJUqJUkff6x0JHrlla/3pk2SBJI0b54yARUiSmwvTk5OUnp6uu5+Wlqa5OTkVOBxPKf0PmPrVvnruHevomEIL8iPP4lz58q/5927C/Z9cyu3753b7WXXrl3Srl27pBEjRkiurq7Shg0bpICAAKlr167SyJEj3yi2Y8eOSV27dtXdX7VqleTj45PpOXfv3pW0Wq0kSZIUGRkp1axZU9Jqtdkeg3h6ekpBQUGSJEnS8OHDpRUrVuQYi9L7i7eh1Wql5fWXS981/U73MyqqEv9MlBZbLZa+Kf+NdOfMHaXDKfb0aXu5efOmZGtr+9rHYmNjJWdnZ0mj0Ui+vr7Sjh07snyd7777TnJwcJAcHByk9957L7/CzVN/JP4hmc41lT5Y94GUrknPeQVByAfZ7S9yNaIiJSWF33777Y0SIIaGhixfvpxOnTpRv359evfuja2tLdOmTWPv3r3Zrmtra0vv3r1p0KABnTt3ZsWKFRgYFOPWOWvWQEqKaEn6rvr3Bw8PmDoVLl9WOppi5+HDhyQlJenuJycn8/DhQwUjUpanJ9SsKU8JEIqm6Gi5NoWHB/TooXQ0BWPfvn3s27ePp0+fUrVqVSIiIggPD8fMzIyUlJR3eu3g4GC8vLwyLdu5cycNGzakSZMmjB07luDgYFQqVZbHIADz5s1j4cKFWFtbk5CQwMcff/xOcRVWN47cIP5qPE7jnVAV8QLcpjVN8T3mi7GpMZs6bOLeBVFYs7gYP348AN26dcPd3f2V27u+9rx5815bL+dl+jgC6z3T91jVdRXHbx9n3i/zlA5HEF6hkqRn412zsG/fPiZNmkRaWho3b97Utf/KKdlQ0BwdHYmKilI6jLyXng61a8sV+I4eVToavaJSqXjl6/3339CwIVhYQGQklCihTHAKU2J72bBhA35+frRt2xZJkvjpp5/w8/PD19e3QON4rjDsM779Fj77DKKi5KkggrJeu894S1ottGsH58/D1atyHeSCeN83ldv3Lgzbi5L08fNv6bKFe+fuMe7WOAyNcyxJViQ8vPGQAJcAMp5m4HvMlyoN9Xu4vr4qyO3lzJkzODg4EBER8drHXVxcsl3/1q1buLm5cfk1F7CsrKx0+8f4+HhKly6Nv79/jl2H9G1/0X93f7b/up3/G/x/NDNvpnQ4QjGT3faSY4rQz8+PU6dOUb58eQDs7Oy4efNm3kYoZG33boiNlXsaCu+uShW5Zem5czB7ttLRFCuDBg0iMjKSHj164OHhwYkTJxRLUhQWQ4dC2bKwcKHSkQh5bd06iIiQk1HZJSmKqqdPn7JixQpGjRrF4MGDdTehYNy/ep+Y0BgcRzkWmyQFQIXaFfAJ80FdQk1g+0Dir8UrHZKQzxyeZfnPnz+Pi4tLptv58+/WevPmzZvcunWLW7du4enpycqVK3NMUuijFV1WUN2kOt7fe/M4LftOKYJQkHJMVJQoUQJTU9NMy4r6EMJCZckSqFMHXmrhKryDHj1gwACYM0e+lC3kq7Nnz+pud+7coWbNmtSsWZM7d+5w9uxZpcNTlKmpXGhx2zZ4oe6foOfu3JFHyrRtC0V0VkGOBgwYwL179zh06BAuLi7ExsbmqpimkDcil0ZiYGyA43BHpUMpcJXqVsL3mC+oYGO7jSREJygdklAANm7c+MqynDoLenl50bJlS3777TcsLCxYt24dq1evZvXq1fkUZeFUvmR5AnsEEp0QzaTDk5QORxB0ckyz29rasnXrVjQaDdHR0SxdupRWrVoVRGxCZCScOCEnK3IxP054A0uWQFgY+PjA2bNQsqTSERVZEydOzPIxlUpFWFhYAUZT+IwdK38dly0rXl0hirLRoyE1Ffz95aZDxVFMTAw7duxgz549+Pr60q9fP1q3bq10WMVCyoMULmy8QGPvxpSpUkbpcBRRuV5lfMN8CWgTwMa2GxkYMZCKdbLv7iDop6CgILZu3cqNGzcy1aR49OhRjh09goKCcv0+OSU99F0byzZMajWJBf+3gK42XXGzcVM6JEHIOVGxbNky5syZg7GxMf369aNTp05MnTq1IGITliyBcuVg0CClIyl6KlSQx2Z37gxffSWPzxbyxbFjx5QOoVCztJQLa/r7y3VexUVn/bZrF3z/PcybBy905yx2Sjyr/1O+fHkuX75MtWrV+PvvvxWOqng4s+YMGSkZOI1zUjoURZk1MMPnRx82tt1IYLtABkYMpLxleaXDEvJYq1atqF69OvHx8ZkujJQtW5bGjRsrGJn+mdV2Fod/P8zgPYO5NPISVU2qKh2SUMzlmKjYv38/c+bMYc6cObplO3bsoFevXvkaWLEXFwc7dsCYMeLMJb906gQjRsgFAj76CMTVvnwVGBj42uU+Pj4FHEnhM3EibN8u585EORr99fChPJrC3h4+/VTpaJQ1bNgwHj58yOzZs3F3dyc5OZlZs2YpHVaRp0nXcHr5aazaW1G1kTjJqNq4KgN+HEBgu0A2tpNHVpjWNM15RUFv1KpVCwsLC0qWLJlj4Uwhe8aGxmzx2IKDvwND9g1hb9+9Yrq/oKgc5xPMnTs3V8uEPLZyJWg08lGvkH8WLJAvaQ8cCMnJSkdTpJ0+fVp3+/nnn/Hz88tV96DBgwdTpUoVGjZs+NrHr127RsuWLTE2NuZbPR0Z07w5fPCBPIgqI0PpaIS39dlncP8+rF0LhsWnfuErtFot5cqVo0KFCjg7O3Pjxg3+/vtvhg8frnRo+UKr0XI95DoRsyK4HnIdrUarWCxXd18lKTaJFuNbKBZDYVPdvjoDjgwg5UEKG9tuJCkuKeeVBL1iYGCAWq3mn3/+UToUvWdbxZb5HeYTcj2ENWfXKB2OUMxleSgVGhrKgQMHiIuLY+zYsbrlSUlJGBbnI7CC8OSJ3Jnio4/k1qRC/jExgYAAaNMGJk+WE0RCvli2bFmm+4mJifTt2zfH9QYOHMjo0aOzHHlRsWJFli5dyg8//JAncSpl4kTw8JCnDYgBa/onLEweETN5MjRtqnQ0ylKr1cyfP5/evXsrHUq+02q0bO60mbjIONIep2FUxghzJ3O8D3mjNij42lInF52konVF6napW+DvXZjVcKyB9yFvNnXYRGC7QHzDfSlbXYxWLUpMTExo1KgRHTp0oEyZf2uzLF26VMGo9NPo5qPZH72fCYcm0MayDTaVbJQOSSimsvwrWqNGDRwdHSlZsiQODg66m7u7O4cOHSrIGIufLVsgIUGMAS8ozs4wYQKsWgWHD7/TS/n5+aFSqXQ3Pz+/vImxCCpTpkyuWh07OztnWxCrSpUqNGvWTDcnXl+5u8sNfv73P3jWtl3QE0+ewLBh8u9PbPKyDz/8kG+//Zbbt2/z4MED3a2oiQmNkZMUyWkgQVpyGrf/7zZXv79a4LHEnowlLjIOp3FOqNRiuPbLLJws6B/an6S4JALbB/L4b9GGsSjx8PBg1qxZODs7ZzpvEd6cWqVmw0cbKGlYEu/d3qRr0pUOSSimshwa0aRJE5o0acJff/2Fr69vpseWLFnCuHHj8j24YkmS5PHfdnbyCbRQMObMgdBQGDwYLl+G8m9XcMvPz0+XrJDE2WYm3bp108111Gg0XL16tVhccc0tAwM5NzlmjNzsRzRX0h8zZsDvv8ujKkqVUjqa3PHz82PGjBmA3H1n+vTpeZpY3bZtGwArVqzQLVOpVNy4cSPP3qMwuHvuLqnJqaj4NzGQkZLBzl47OVLrCGb1zahcvzKV61fGrIEZZvXNKFUxf74kJxefxNjUGLuBdvny+kXBex+8R7/9/djiuoXADwPxDfOldOXSSocl5AFfX1/S0tK4fv06APXq1dP7CxhKqlG2Bv5u/nju8GTWT7OY2Xam0iEJxVCOcziCg4OZPHlypmUBAQEiUZFfjh6FX3+FDRuKb187JZQsCRs3QsuWMG6c/H8hT02a9G9vbkNDQ10BrILk7++Pv78/APfv3y/Q986NQYPkzh+TJoGrq1yU0dVVTmIIhdPZs/IomCFDoG1bpaPJvedJ1fySm9FSRUF1++oYmxjLIyqeMShpQAPPBqCF+1fvcyviFhkp/xafKVOlzCvJi8r1K1O2Rtm3Llz3z+1/uLLzCi0mtMDIxOidP1dRZuliidc+L4LcgtjUYRM+R33yLXkkFJzw8HB8fX2xtLREkiRu377Nxo0bcRYX/d5azwY9GWg3kDk/z6GzdWda1RRXUISClWWi4nlf4ps3b75xX2LhHSxeDFWqQC7m7gt5rFkz+O9/YdYs6NEDundXOqIixcXFhb/++ovTp08DULduwc+hHjZsGMOGDQPA0dGxwN8/JyVLgqmpPKLi5EkoUwacnODQIZGsKIzS0+Hjj8HMDObPVzqawufy5ctcuXKFp0+f6pYVtS4/1q7WmDuZv1KjontAd12NCkkrkfhHIvFX47l/9T73r9wn/mo8vwb/ytPEf382xuWM5eTFi6Mw6ptR3qp8lvUutBotMaExHJ93HEkr4Tiy8O3XCqPa7WvT54c+BLsHs6njJnx+9KFk+ZJKhyW8g4kTJ3L48GHq1asHwPXr1/Hy8uLMmTMKR6bflnReQsStCLx3e3NhxAXKGovaLkLByTJRIfoSK+D6ddi/H6ZPl89YhIL31VcQEgLDh8ttGMzMlI6oyNi+fTufffYZbdq0QZIkxowZw4IFC/D09FQ6tEIjNBTi4+X/S5LciCYyUl7u5qZsbMKrFi6E8+dh1y6oUEHpaAqXGTNmEB4ezpUrV+jSpQuhoaH85z//yXWiQqPR4OjoiLm5OSEhIQwcOJCIiAhMTeXWkgEBAdjZ2SFJEuPGjePAgQOULl2agIAAmj6rZrpx40Zmz54NwFdffaWbxnrmzBkGDhxISkoKXbp0YcmSJW89kkFtoMb7kDcxoTHcO3+PanbVsHa1zpRYUKlVVLCqQAWrCpmKXEqSxOO/HnP/yn3uX5WTF/FX44k5GMP5gPO65xkYG1C5XuVXRmGUr12eYPdgYk/Gkv44HZWBipBhIYoV8tQ31p2s6fN9H4K7B7O502YGHBmAcTljpcMS3lJ6erouSQFgY2NDerqorfCuyhmXY1OPTTgHODPu4DjWf7Re6ZCEYiTLREWtWrWoVasWJ06c4I8//iA6OpoPP/yQlJQUUlJSKFtWZNTy3LJlUKIEjBihdCTFl5GRPO3D0VH+PezcKabg5JE5c+Zw+vRpqlSpAshTLz788MMcExVeXl6Eh4cTHx+PhYUFM2bM0B18jBgxgnv37uHo6EhSUhJqtZrFixdz5coVypUrl++fKa+dOwePH2t5sc5xcrKW8+fVIlFRyERHy4Uze/SQu7UIme3cuZMLFy5gb2/Phg0b+Ouvv/D29s71+kuWLKF+/fokJf3bSvJ1ic3Q0FCio6OJjo4mMjKSkSNHEhkZyYMHD5gxYwZRUVGoVCpdMfAKFSowcuRI1qxZg5OTE126dOHgwYO4urq+9WdVG6ixcbPBxu3NKuOrVCpMqplgUs0Eq3ZWmR57mvhUl7y4f/U+8VfiiTsVx6/bf4Xn5Y/UyP9/dl/SSMRFxhETGvPGsRRXdbvUpdeOXuzw3MEW1y30P9gf47IiWaGPHB0dGTJkiG4/s2XLlkI5clIfffDeB/z3P/9l9s+zcbNxw6O++KMnFIwcU+5r1qzB09NT1/88NjaW7mJIfN5LTJTrUnh5QbVqSkdTvDVqBDNnwu7dEBSkdDRFhlar1SUpACpVqoRWq81xvaCgIO7evUt6ejqxsbF8/PHHjBgxghHPEnrVqlUjNjaWpKQkEhMTiY2N1cskBcg1KUxMXt4tq7lyBTQaRUISXkOS5C4fxsawfLnS0RROpUqVQq1WY2hoSFJSElWqVOH27du5Wjc2Npb9+/czZMiQHJ+7Z88efHx8UKlUtGjRgsTERO7evcuhQ4fo0KEDFStWpEKFCnTo0IGDBw9y9+5dkpKSaNGiBSqVCh8fn0LZ2rhk+ZLUbFkT+8H2dFzQkX77+zHuxjj+m/xfhp8bjscWD2q1rvVK0ebU5FTunb+nUNT66f2P3qdncE9iI2PZ2nUraY/Tsn2+6O5VOK1atYoGDRqwdOlSli5dSoMGDVi9erXSYRUZ01ym4VjDkaH7hnLn0R2lwxGKiRwTFStWrOD48eO6A/+6devy999/53tgxc66dfD4sVzIUVDepElyYc1PPoG4OKWjKRI6d+5Mp06dCAgIICAggK5du9KlSxelwypUXF3lmhQmJvJAnjJl5LxlUBB06QKFsP5nsbRuHYSHw4IFUKPG27/O8xMeoMid8Dg6OpKYmMjQoUNxcHCgadOmtGzZMlfrjh8/nvnz56NWZz5E+fLLL2ncuDETJkwgNTUVgLi4OGrWrKl7joWFBXFxcdkuf7GI7/Pl+qJE6RJUs6tGo36NaDWpFcYmma/+G5sYU81OXOx4Uw16NsBjiwe3j98mqFsQ6U+ynjLg5+enSxBJklSktlt9tnr1aj799FN2797N7t27mTBhAqtWrVI6rCKjhEEJNvfYTEp6CoP2DEIr5XyhSRDeVY6JCmNjY4yM/q0gnZGR8dZzOYUsZGTI0z6cneHZ3FpBYQYG8hSQ1FS5nL9oNfrOFixYwPDhw7l48SIXL15k2LBhzJs3T+mwChUDA7lwZlCQPKgnOBhu3wZ/f4iIkEdcHD+udJTF2507ch6zTRt51/Aunp/wPL8VpROelStXUr58eUaMGMGRI0fYuHEjGzZsyHG9kJAQqlSpgoODQ6blc+fO5dq1a5w+fZoHDx4UyL7D398fR0dHHB0dC2WXoOeFPI1MjEAFRiZyIU9rV2ulQ9NLDfs0pPvG7twKv0Vw92AynmbkvJJQaGx8Tbe2gICAgg+kCKtXuR4LOy3k8O+HWXFqRc4rCMI7yrE9qYuLC19//TUpKSkcOXKElStX0q1bt4KIrfjYuxf++EOuzCYUHnXryqX8x4yBtWth6FClI9J7Hh4eeHh4EB8fT6VKlZQOp1AyMJALZ75Yk2LoULlsSq9e8gnyvHkwYYIon6KEMWPk/KW/v/j5v87Zs2ezfaxpDsn448ePs3fvXg4cOMDTp09JSkrC29ubzZs3A/LFk0GDBvHtt98CYG5unmlKSWxsLObm5pibmxMeHp5peZs2bTA3Nyc2NvaV579OYe8SlJtCnsKbaezdGE26hr2D97LNYxt9vu+DoXGOh8qCgrLqUpiUlJRjl8LBgwfrkqOXL19+5fEtW7Ywb948JEmibNmyrFq1iiZNmuT5Z9Anwx2GE3I9hMk/TqadVTtsq9gqHZJQlEk50Gg0kr+/v+Tp6Sn17NlT8vf3l7RabU6rFTgHBwelQ3h7rVtLkqWlJGVkKB1JkZKLr3fONBpJatdOkkxMJOnGjYJ973xUkNvLiRMnJBcXF6lHjx7S2bNnJVtbW6lq1aqSmZmZFBoaWmBxvEwf9xmJiZLUo4ckgfzvw4dKR1S05LTd7tol/+y/+aaAAipEcru9tGnTRncrW7Zspvtt27Z9o/c8duyY1LVrV0mSJOnOnTuSJEmSVquVxo0bJ02ZMkWSJEkKCQmROnfuLGm1WunEiRNSs2bNJEmSpISEBMnS0lJ68OCB9ODBA8nS0lJKSEiQJEmSmjVrJp04cULSarVS586dpf379+fZ5xeKhij/KMkPP2lrt61SRurrj80K+995JRXk9nLr1i3p2LFjUosWLaTw8HDd7cyZM1J6enq260ZEREhnzpyRbG1tX/v48ePHpQcPHkiSJEkHDhyQmjdvnquYivr+4t6je5LZfDPJbrWd9DT9qdLhCHouu+0lxzSxWq1m6NChDBVXk/PH2bPw88/wv//Jl1KFwkWtloucNmwIgwZBWJi8TMi10aNH8/XXX/PPP//Qrl07QkNDadGiBdeuXcPLy4vOnTsrHaLeMDWVW2EuWgRTpoCDg9yYxt5e6ciKvsREuWSNnR18+qnS0RRex44d0/3f3t4+0/130b9/f+7fv48kSdjZ2emK5HXp0oUDBw5gbW1N6dKlddNLKlasyNSpU2nWrBkA06ZN011dXblypa49qaur6zt1/BCKJoehDmjTtRz45AA7++7Ec5snBiXEMVph9LxL4Y8//qgr4nv9+nWuXbtGo0aNsl3X2dmZW7duZfl4q1atdP9v0aJFptFYxVlVk6qsc1+He7A7045NY14HMY1XyB85JiqsrKxeW5Pixo0b+RJQsbNkiVwxb/BgpSMRsvLee/LvafBgWLoUxo9XOiK9kpGRQceOHQH5ZKFFixYAvP/++0qGpbdUKvlE2ckJ+vSRa74uXSpPDxFTEfLPZ5/JxUz375e7SAs5e9d6Vm3atKFNmzYAhIWFZfkeK1a8fq704MGDGfyav62Ojo6vHeYtCC9qNqoZmnQNh8Yf4nvv7/HY4oHaUFyoKKycnZ35+eefefjwIR07dqRZs2Zs27aNLVu25Mnrr1u3Ltukpr+/P/7+/gCFsqZNXutWrxvDHYaz4P8W0KVuF1wsXZQOSSiCckxUREVF6f7/9OlTduzYwYMHD/I1qGLj3j25at7w4VC+vNLRCNkZOFBuV/rFF9C5M4iT7Fx7sXJ/qVKlMj0mCvO+vQ8+gHPnwNtb3oX88gusWiXnPYW8deyYXKbms89EvWNBKE5ajGuBNl3Lkc+OoDZU0z2wu6gBUkhJkkTp0qVZt24do0aNYvLkydjZ2eXJax87dox169bxyy+/ZPmcwl7TJj/8r+P/CLsZhs8PPlwYcYHyJcW5jJC3ckxUvFzwbvz48Tg4ODBz5sx8C6rYWLUK0tNh7FilIxFyolLBmjVgawu+vnLrBUNRYCs3Lly4QLly5ZAkiZSUFF2rY0mSePr0qcLR6TczMzhwAObMAT8/eSbZzp0ij5aXUlJg2DCoU0f+GQvZGzNmjC4BGRsby9iX/r4tXbpUibAE4a21mtQKTbqGsP+GoS6h5qP1H6FSiyR7YSNJEidOnGDLli2sW7cOAI1G886ve/HiRYYMGUJoaKgoAv6SMkZl2OyxmVbrWjH6wGg2e2xWOiShiMnxTOvFCt5arZaoqCgyMkTLpnf29CmsXi2X9q9bV+lohNyoVk1OLvXpI7dd+PJLpSPSC7k9UHj48CEVKlTI52iKHgMDmDZNngLSr5/cHWTNGvDyUjqyomHGDIiJgaNHoXRppaMp/F56BhCgAAAgAElEQVS8kvhyi1FB0Fetv2iNJk1DhF8EKgMV73/0Ps44cz3kuui0UkgsXryYuXPn0qNHD2xtbblx4wZt27Z9p9f8888/8fDwYNOmTdjY2ORRpEVLc/PmTHeZzrTwaXSt2xWvRuLgQ8g7OSYqJk6c+O+TDQ2xtLRk+/bt+RpUsRAcDH//DePGKR2J8CZ695angMyYAV27ypX1hDzRvn37bFsbCtnr0AHOn5fzaP36yVNBFi4EY2OlI9NfZ8/Ct9/Cxx9Du3ZKR6MffH19c/W8MWPGsGzZsnyORhDyjss0FzSpGn6Z+wsXAy/Shjbs8tqFuZM53oe8RbJCYS4uLri4/FsnoXbt2jmO4PLy8iI8PJz4+HgsLCyYMWMG6enpAIwYMYKZM2eSkJDAqFGjAPk86MUp8YLsi9ZfEBoTysj9I/ngvQ94z/Q9pUMSiogcExV5VbFbeIEkweLF8jSC9u2VjkZ4UytWQESEPAXk1ClxJphHJElSOgS9Z24u11P473/lE+xTp2DHDrC0VDoy/ZORAUOGyNNrFixQOpqi5/jx40qHIAhvRKVSYdHSAnUJNdp0LWrUpCWnERcZR0xoDDZu4oq7EsaPH8/ixYvp1q3ba+te7d27N8t1g4KCsn3ttWvXsnbt2neOsagzVBuyqccm7L6zw/cHX476HEWtEok74d3lmKj4559/mDFjBj/99BMgZyynTZuGqalpvgdXZEVEwIUL8vhsUUxQ/1SqJP/uunWTR1Z8/bXSERUJorBm3ihRQj6x/uADuQasvT0EBspfVyH3Fi6Ui5Xu3AliRpIgCAD3zt9Dm6HNtCztcRr3zt8TiQqFDBgwAIBJkyYpHEnxVqdiHZZ2XsrgvYNZeGIhk1qJ34fw7nJMdw0ePJiyZcuyfft2tm/fTrly5Rg0aFBBxFZ0LVkin+z27690JMLbcnOT25XOmwcnTyodjSC8ont3eeqClRW4u8OUKfIoASFnMTEwfbr8M/TwUDoaQRAKi+r21TEqY5RpmcpARZWGVRSKSHheC8fFxYUGDRrQoEED3TSQF6eCCPlvoN1APOp78N+j/+XCvQtKhyMUATkmKn7//XdmzJhB7dq1qV27NtOnT+fGjRsFEVvRdOMG7Nkj9xN8qVWjoGcWLQILC3kKyJMnSkej98TUj7xXuzb83//Ju5v58+WZZnfvKh1V4SZJcpcPIyN5lpcY6JM/xPYu6CNrV2vMncwxMjFCixYDIwOkDInzG8+jSXv3DhPC2/Hz86Ny5crUq1cPGxsbzMzMRHdCBahUKr5z+47KpSvTf3d/nmaIzm7Cu8kxUVGqVKlMfYOPHz9OKXGC/faWLZPL9D8rzCPosXLlYMMGuH4dvvhC6WgKvd9//53U1FQAwsPDWbp0KYmJibrHjx49qlRoRVrJknKDoU2bICpKrv8aFqZ0VIXX+vVynY8FC6BGDaWj0V+XLl3K9vFxopC0oIfUBmq8D3nTM6gn4YTTe1dvOi7syG8//Ma2HttIT0lXOsRiZ+HChRw/fpzTp0/z4MEDHj58SGRkJMePH2fRokVKh1fsVC5dmQ0fbeDX+7/yxY/i2Fh4NzkmKlavXs0nn3yCpaUltWrVYvTo0axevbogYit6kpJg3Tq5c4S5udLRCHmhXTsYMwaWLpXPboQs9ezZEwMDA2JiYhg2bBi3b9+mX79+uscrVqz42vUGDx5MlSpVaNiw4WsflySJsWPHYm1tTePGjUXnkCx4e8Pp0/Kssw4dYPZs0GpzXq94qcbEieDiIhfSFN7eqFGjaN68OStXruSff/555fGBAwcWfFCCkAfUBmps3Gz4iZ+wcbOh5YSWuH3nRnRoNEFuQaQ9TlM6xGJl06ZNBAUFYWVlpVtWu3ZtNm/eTGBgoIKRFV+drDsxpvkYFkcu5sjvR5QOR9BjOSYqmjRpwoULF7h48SKXLl3i3LlzNGnSJFcvfvDgQerVq4e1tTXffPPNK4+vXr2aRo0aYWdnx3/+8x+uXLkCwK1btyhVqhR2dnbY2dkxYsSIN/xYhVRAADx6JFqSFjXffAN168KgQXIySngttVqNoaEh33//PWPGjGHBggXczcU8hIEDB3Lw4MEsHw8NDSU6Opro6Gj8/f0ZOXJkXoZdpDRoIHcC6dsXpk6VS60kJCgdlfI0GggJAfiRx49h1SpQi4Ll7+Tnn39my5Yt3L59GwcHB/r168eRI+KAVSiaHIY50H1jd26F32Jzp82kJqUqHVKxkZ6eTuXKlV9ZbmZmpms1KhS8eR/Oo37l+gzcM5CEJ+JAQ3g7OR6KpaamsnXrVpYvX87ixYuZOXNmruZ9aTQaPvnkE0JDQ7ly5QpBQUG6RMRz/fr149KlS5w/f57Jkyfz6aef6h6rU6cO58+f5/z580VjBIdGI191b9kSmjdXOhohL5UuDRs3wu3bMHGi0tEUWiVKlCAoKIiNGzfi5uYGkKuDCGdn5yxHWwDs2bMHHx8fVCoVLVq0IDExMVcJkOLKxAQ2b5ZPxo8elbuCFOd6sBoNdOoEvXoB2KJWy4OkNGK6+TurW7cus2fPZt68eURERDB27Fjef/99du/eneO6Go0Ge3t73b6if//+1KtXj4YNGzJ48GDdviM8PBxTU1PdhY0Xj0+yulhy8+ZNnJycsLa2pk+fPqSliSvgwrtrMqAJPYN7EhcZR2D7QFIepCgdUrFgZGT0Vo8J+atUiVJs8djC/cf3GR4yXNQlEt5KjomKjz76iD179mBoaEiZMmV0t5ycOnUKa2trateujZGREX379mXPnj2ZnlOuXDnd/x8/flx02xNqNODnB7//Dq1biyPgoqhlS5g8GdauhenT+QrkS7Tid62zYcMGTpw4wZdffomVlRU3b97UtRV7F3FxcdSsWVN338LCgri4uHd+3aJMpYIRI+RCm4aG4OwsNyPKyJC/trNmFZ+vb2io/HN4+qzmV1oaREbKy4W3d/HiRSZMmED9+vUJCwtj3759XL16lbCwMCZMmJDj+kuWLKF+/fq6+/379+fatWtcunSJlJQU1q5dq3usdevWugsb06ZNA7K/WDJlyhQmTJhATEwMFSpUYN26dXn86YXiyraXLb139+avi3+xse1GHv/9WOmQirwLFy5Qrly5V25ly5bNsVaOkL/sq9szu91sdl3dReAFMQ1HeHM5JipiY2PZtm0bkydPZuLEibpbTnJ78rBixQrq1KnD5MmTWbp0qW75zZs3sbe3x8XFhZ9//jm3n6fweX65bu5c+f7KlfL94nAGUNxMnQplysDMmfgBeHmJ3/ULGjRowLx582jatCkAVlZWTJkypUBj8Pf3x9HREUdHR+7fv1+g710YOTjAmTPg6grjx8vFI/v2lVtzFoev76lT8iColJcufD5+DOfPKxNTUTFmzBiaNm3KhQsXWLFihW67r1GjBrNnz8523djYWPbv38+QFwqFdOnSBZVKhUqlonnz5sTGxmb7GlldLJEkibCwMDw9PQHw9fXlhx9+eMdPKwj/qtetHl4hXiREJxDgEsCjO4+UDqlI02g0JCUlvXJ79OiRmPpRCExsORGXWi6MDh3NjYeia6TwZnJMVLRq1SpfM5KffPIJv//+O/PmzdMdvFSvXp0///yTc+fOsXDhQvr160fSa+b+F+qTjowMucT+sGEQHv7v0X5ysrhcV1SFhemqExqA+F2/ZN++fdjZ2dG5c2cAzp8/j7u7+zu/rrm5Obdv39bdj42NxTyLYrXDhg0jKiqKqKgozMzM3vm9i4IKFeCHH2DgQLh/Xz5Jl6Si/fU9cUJOzjg5wZ07civSF5UpI3dHEd6es7MzAwYM0HUJ02g09O/fHyDHkVTjx49n/vz5qF9TKCQ9PZ1Nmzbp9iMAJ06coEmTJri6uvLrr78CWV8sSUhIoHz58hgaGmZaLgh5qU6HOvQP7U9SbBIbnDeQ+EdizisJQhFkoDYgsEcgatS4bXVjRvgMQq6HoNEW4asgQp7JMlHRqFEjGjduzC+//ELTpk2pV68ejRs31i3PyZucPAD07dtXd1XD2NiYSpUqAeDg4ECdOnW4fv36K+sUqpOOjAz58tyCBdC1q1xav1kzWL8e6aVLktrkZHG5rig6d+7f8ePPiUuzOn5+fpw6dYry5csDYGdnx40b755dd3d3JzAwEEmSOHnyJKamplSvXv2dX7c4Uamgdm2AzG1AkpO1REYqElK++PlnueNJq1ZyHvmbb+TSMq1by7U7QIOJiZzAcHVVOlr9Fhsby9xnIwlTU1Px8PCgbt26Oa4XEhJClSpVcHBweO3jo0aNwtnZmdatWwPQtGlT/vjjDy5cuMCYMWPo3r17nn2GQn0xRCj0LF0sGXBkAE/inxDgHMCDmAdKhyQIijAva05N05pcjb+KX4QfXru86LS5k0hWCDnKMlEREhLCvn37CA0NJSYmhsOHD7Nv3z7d8pw0a9aM6Ohobt68SVpaGsHBwa9cPY2Ojtb9f//+/bqDmPv376N5dnJ/48YNoqOjqS0fRRce6elyBbp58+Qj2goV5KPbyZPlWhReXrB1KwQEoJKPgHXUJibicl1RZG8vX4p9kSTJPSFfHlteDJUoUQJTU9NMy153xfRlXl5etGzZkt9++w0LCwvWrVvH6tWrdUV2u3TpQu3atbG2tmbo0KGsXLkyX+Iv6uztwcTk5d+Hmm+/hdGj4do1RcJ6Z5Ikdw5u21auxXHxInz7Ldy6BVOmQPnycOgQBAUBTCcoSL5vYKBw4Hpu/fr1XLp0iblz59KtWzfatm2Ln59fjusdP36cvXv3YmlpSd++fQkLC8Pb2xuAGTNmcP/+fRYuXKh7frly5TB59je2S5cupKenEx8fn+XFkkqVKpGYmEhGRkam5a9TqC6GCIWGn5+frqaaSqXK9ntt0cIC3zBf0h6nscF5A/evioSXUPyExoTyR+IfuvvJacn88ucv7LyyU8GoBL0gZSEhISHbW27s379fqlu3rlS7dm1p9uzZkiRJ0tSpU6U9e/ZIkiRJY8eOlRo0aCA1adJEatOmjXT58mVJkiRp586duuX29vbS3r17c3wvBweHXMX01lJTJen4cUn6+mtJ6thRksqUkST5GFiS6teXpJEjJSk4WJLu3s28XkaGJLVvL0kmJpKkUsn/tm8vLxfyxfTp0yVAd5s+fXrBvPELv+sMkL8j5ubyd6RePUk6ebJg4siFfN9eXmPw4MHSli1bpEaNGknXr1+XRo8eLQ0fPrzA43hOiZ9BYfa6XVWzZpLk7S1JRkby17hjR0nat08/dl9arSQdOSJJrVvLsVerJkmLFknS48dZr5PNn8RiL7fby5kzZ3S3kydPSk2aNJFGjRqlW/Ymjh07JnXt2lWSJElas2aN1LJlS+nJkyeZnnP37l1Jq9VKkiRJkZGRUs2aNSWtViulp6dLVlZW0o0bN6TU1FSpcePGumMMT09PKSgoSJIkSRo+fLi0YsWKHGMR+wvhXfx16S9pQdUF0nyz+dLd83dzXkHPFfftpbh//pfNDJ8pMR0Jv8w3w5mGUr9d/aTDMYelDI0eHFgI+SK77UUlSa/vF2NlZYVKpXptOxmVSpUnQ7bzkqOjI1FRUXn3gqmp8pXw8HCIiJDLwj95Ij9mawtt2oCLi3yJrmrV7F9Lo5Enep8/L4+kcHUVl+uKqme/66+6dWP2vn3y7zo8HAYNgrg4+RLu9OlgbKxomHm+veTCkydPmDNnDocPH0aSJDp16sTUqVMpWbJkgcbxnBI/g8Iuq13V33/DmjVyS9O4OHmayCefwODB8oiEwkSS5BERM2fKtSjMzeHzz+Hjj+FZuYQsZfU3T8j99tK2bdssH1OpVISFheX6PcPDw/n2228JCQnB0NCQWrVqUbZsWQA8PDyYNm0ay5cvZ9WqVRgaGlKqVCkWLlxIq1atADhw4ADjx49Ho9EwePBgvvzyS0Aeqdm3b18ePHiAvb09mzdvxjiHfbLYXwjvKuF6AoHtA0l7nIb3IW/Mm2U9HVrf6cv2MnjwYN10s8uXL7/yuCRJjBs3jgMHDlC6dGkCAgJ0hYGzoy+fv6CEXA/Ba5cXyWnJumWlDEvR1rItJ2JP8PDpQyzKWeDT2AdfO19sKtkoGK1Q0LLbXrJMVOibHHcKz4/Az52Txzi/nCx4+lSuMfFiYuJ5vYHGjeWkxPPEhBgCKuTglROef/6BTz+F9euhUSMIDFR0+o/4Iyp+Bm8jPV0uvLlsmVzvoXRpGDBAnhrSsKGysUkS7N8vJyhOn4b33oMvvpBzhLnNC4pERdaK+/ZS3D+/kDce3nxIYPtAnsQ/of+B/rz3n/eUDilf6Mv28tNPP2FiYoKPj89rExUHDhxg2bJlHDhwgMjISMaNG0dkLgo36cvnLygarYZOmzsRGRfJ47THlDEqg5O5E4e8D5GuTWffb/sIuBDAwZiDaCUtrWq2YmCTgfS27Y1pSdOc30DQa9ltL1lOEL/2bELy2bNnX3vTK89bhHp5/dt3r0MHOHoU/Pzkycvly8uJCD8/ePAAhg+H77+H+Hi4cAGWLoWePUWSQng7pqawbh2EhMitFZo1g1mz5DO/Im78+PEAdOvWDXd391dugv4oUQJ69YKffpJzvl5esHGjnHtr107eZT6b+l9gJElOnjg4QLdu8ua1Zg1ER8OIEYoPXiq2lixZQlJSEpIkMWTIEJo2bcrhw4eVDksQFFXBqgKDfhpE2epl2dxpMzeOvtno5Of1MZ7fclP3Rcias7MzFStWzPLxPXv24OPjg0qlokWLFiQmJnL37t0CjLBoMFAbcMj7EEE9g5jZdiZBPYM45H0IA7UBJQ1L0su2F/v77Sd2QizzP5zPw5SHDAsZRrX/VaP/7v78eONHUXizmDLM6oH//e9/rFmzhokTJ77y2JsO31RcaKhc+PLxY/l+crJcXe3YMbncvb09jBolT+do3VoujCkI+aFrV7h8GcaMgWnTYO9e+UyvQYN3fmk/Pz9mzJihuz99+vRCcRDzvBXhpEmTFI5EyEt2drB2rVxPeO1aWLkSPDzkkQyjRsGQIXLzo/yi1cqJkVmz5FxynTrygCVvbzmhIihr/fr1jBs3jkOHDpGQkMCmTZsYMGAAHTt2VDo0QVBUOYtyDPxpIJs+3MTWrlvps7sPdbvk3BEH5L/zz5MVYvRX/suqzfHrOov5+/vj7+8PILoEvYaB2gA3GzfcbNyyfE71stX57IPPmNRqElF3ogg4H8DWy1vZemkrNcvVxKeJD75NfKlbKXfbi6D/shxRsWbNGgCOHTv2yk2vkhQA586hfZ6keEYC+Yj2wQM4cwYWLgR3d5GkEPJfpUpyR5gdO+TWA02bwv/+J4/8eQd+fn66AxdJkgpFkgLQtRlMSEigRYsWuLi4ZLoJ+q1SJbn0yu+/w+7dcsLg88/BwkKuC5Hb7ry5vVKo0cC2bfKMPE9PuaFOYKDclWTQIJGkKCye74sOHDiAj48Ptra24sRKEJ4xqWqC7zFfqthWIbh7MFd3X1U6JOEdiS5BeUelUtHMvBkruq7g7sS7bPPcRsMqDZn7y1xsltvwn/X/Ye3ZtSSlJikdqpDPskxUnD59mnv37unuBwYG8tFHHzF27FgePNCzXtD29nJL0BeoTEygT5/CVwlOKD48PeXRFa6uMGmSPPUoJkbpqPLNvn37sLGxYcCAAYSEhOjaAwpFg6Eh9OgBYWFw6RL4+kJwsDxgrXVr2L49+5lOOSXaMjJgyxa5FkbfvvKIiq1b4coVuU6GYZbjAwUlODg40LFjRw4cOECnTp149OhRrtoRC0JxUbpyaXyO+lDDoQY7eu/g0tZLSockvCSrNsdCwSlpWJLetr050P8AtyfcZt6H83iQ8oCh+4ZS7dtqeO/25scbP6KVtEqHKuSDLI8ahg8fjpGRESAXm/n888/x8fHB1NSUYcOGFViAecLVFZycwMREnuphYiLfd3VVOjKhuKtaVb4MHRgoJy2aNIEVK+SzsCJmw4YNxMTE0KtXL4KCgqhTpw5DhgxROiwhHzRsCKtXQ2ysPFjozh05L2xlBbNny11EcisjQ948GjSQB8EZGspJj8uX5RoZooFS4bRu3Tq++eYbTp8+TenSpUlLS2PDhg1KhyUIhUrJ8iXxPuzNe/95j93euzm3/pzSIQkvcHd3JzAwEEmSOHnyJKampq+d9iEUjBplazD5g8n8OupXIodEMtBuIPuj99NhUwcsF1vyVdhXxDwouhf8iqMsExUajUZXYGbbtm0MGzaMnj17MmvWLGL07aqvgYHcry4oSC4JHxQk3xdHuEJhoFLJl4QvX5YvPY8eDR07wp9/Kh1ZnitRogSurq707dsXBwcHfvjhB6VDEvJRhQpys5vr12HfPrmz89SpULMm+PjI3Tme02jkWrPwFSEhctOl9euhXj15dEbp0rBrl1yPolcvEBfnCze1Wk3VqlW5cuUKP/30E7/++iuJiYlKhyUIhY5xWWP6H+hPnQ512PvxXk6tOKV0SMWGl5cXLVu25LfffsPCwoJ169axevVqVq9eDUCXLl2oXbs21tbWDB06lJUrVyocsQDy1JDm5s1Z2XXlK1ND6i6rS+sNrVl3dp1uaohGqyHkegizImYRcj1EFObUI1kOltVoNGRkZGBoaMjRo0d1BWIA/RyybWAAbm7yTRAKIwsLufDr2rXy2V2jRrBokTzxXqVSOrp3FhoayrZt2wgPD6dNmzYMGTKE7du3Kx2WUABe3P1euyYPGgoIgE2boEUL+OQTOSkhJy788PSUv/JPn8rdPPbskTt6FIHNoNiYMmUK27Zto0GDBhg8uyigUqlwdnZWODJBKHxKlC5B37192dl7J6GjQ0l/ks4Hn32gdFhFXlBQULaPq1QqVqxYUUDRCG/j+dSQ3ra9ufPoDpsubCLgQgBD9g1hTOgYetTvwdX7V4lOiOZxeubWqAZqccG6sMsyUeHl5YWLiwuVK1emVKlStG7dGoCYmBhMTUVPW0HIFyoVDB0KH34oJyg+/lieGrJmDej5cMPAwED69OnDd999h7HoGVlsvf8+LFsGc+bIyYrly+UBRf8yIDVVHjExfbp8EwkK/fPDDz/w22+/iW1dEHLJ0NiQXjt78b339/w4+UfSn6TjMs0FldgBCkKu1Chbgyn/mcLkDyZzKu4UAecDCLwQyJOMJ7rnJKclExkbSWhMaLYdSITCIctExZdffkn79u25e/cuHTt21O0otVoty5YtK7AABaFYsrKSqxIuWya3ULC1lfs/9umjt2dtOV25EIqXcuVg7Fh5ptPAgfLoihdJklyPQk+/7sVe7dq1SU9PF4kKQXgDBiUM8NjqgWEpQyL8IshIyaD93PYiWSEIb0ClUuFk4YSThRNVylRhZsRMeGETSk5LZtqxaaRp0uhQuwNljcsqF6yQrWzrpLdo0eKVZTY2NvkWjCAIL1CrYdw46NxZPpPz8pJHV6xcCZUrKx3dGzt58iRjxozh6tWrpKWlodFoKFOmDElJor1UcaZWQ+/e8P33kJz87/IyZcDOTrm4hHdTunRp7OzsaN++faZkxdKlSxWMShAKP7WBmo/Wf4RhKUOOzztO+pN0Oi/ujEotkhWC8KaamTfDxNiE5LR/DzAM1YZcT7hOz+09KaEuQRvLNnSz6YabjRtWFawUjFZ4mWjoJgiFXb168PPP8O23MG0aRETAd99B9+5KR/ZGRo8eTXBwML169SIqKorAwECuX7+udFhCIfC8MVNkJCQnazAxMRCNmfScu7s77u7uSochCHpJpVbRdWVXDEsaErk4kvSUdNxWu6E2EFWEBeFNuFq74mTuRGRcJI/T/q1Rsb/ffk7GniTkeggh0SGMPTiWsQfH0sCsAW513ehWrxstLFpgqBanykoSP31B0AeGhvIUkK5d5XYJPXrIE/uXLoXy5ZWOLtesra3RaDQYGBgwaNAg7O3tmTt3rtJhCQp73pgpNBS6dZtOUNBsXF1FYyZ95uvrq3QIgqDXVCoVnRZ2okTpEvzy9S9onmr4aMNHqA1FskIQcstAbcAh70OExoRy/t557KrZ4WrtioHaABdLF1wsXVjQcQExD2LkpMX1EBaeXMj8/5tPxVIVcbV2pZtNNzpZd6J8Sf053i4qxN5OEPRJo0byZedp02DrVmjYUD7D0wOlS5cmLS0NOzs7Jk+ezKJFi9BqtUqHJRQSzzuDwBzc3ESSQl/17t0bgEaNGtG4ceNXbrml0Wiwt7fH7Vmnrps3b+Lk5IS1tTV9+vQhLS0NgNTUVPr06YO1tTVOTk7cunVL9xpz587F2tqaevXqceiF/eTBgwepV68e1tbWfPPNN3nwqQUhf6hUKtrPaU/b2W25uPkiO/rs4Nr313DGmesh19FqxN9QQciJgdoANxs3vnL+Cjcbt9d2+7CuaM34FuP50edH4j+LZ7vndtxs3Dj0+yH67uqL2QIz2m1sx8ITC7meIEYDFxSRqBAEfWNkBDNmwMmTYGoq17AYPhwSEyEkhK8AQkJAU7j6RG/atAmtVsvy5cspU6YMt2/fZteuXUqHJQhCHlqyZAkAISEh7Nu375Xbm7xO/fr1dfenTJnChAkTiImJoUKFCqxbtw6AdevWUaFCBWJiYpgwYQJTpkwB4MqVKwQHB/Prr79y8OBBRo0ahUajQaPR8MknnxAaGsqVK1cICgriypUrefgTEIS85/ylMx0WdODa7mts77WdNrRhl9cuNnfaLJIVgpDHTEua0su2Fxu7b+TexHscH3ycz1p9RvyTeCYenki95fWwWWbDxEMTOXbzGOmadKVDLrJEokIQ9JWjI5w5A599Bv7+cvvS3r3xA7nwZqdOhSpZUatWLR49ekRqairTp09n4cKFWFtb57heTlc///jjD9q3b0/jxo1p06YNsbGx+RG+kM/8/Px0le1VKhV+fn7KBiS8lerP2ijXqlXrtbfciI2NZYzQk08AAB4QSURBVP/+/QwZMgQASZIICwvD09MTkKeV/PDDDwDs2bNHN83E09OTo0ePIkkSe/bsoW/fvhgbG2NlZYW1tTWnTp3i1KlTWFtbU7t2bYyMjOjbty979uzJ6x+DIOS5yu9XxsDYAEkjoUZNWnIasSdiiQmNUTo0QSiyDNQGtKrZiq/bf83FkRe5Oe4my12XU6diHZafXk67wHaYLTCj786+bL64mYQnCZnW12g1hFwPYVbELEKuh6DRFp7jcn0galQIgj4rWRLmz5e7gHz+OUgSBiC3T4iMlCf9uynbJ1qSJGbMmMHy5cvRarVIkoShoSFjxoxh2rRp2a77/OrnkSNHsLCwoFmzZri7u9OgQQPdcyZNmoSPjw++vr6EhYXxxRdfsOnlXpdCoefn5yeSE0VA2bJlX9tKUZIkVCpVrrr8jB8/nvnz5/Po0SMAEhISKF++PIaG8iGLhYUFcXFxAMTFxVGzZk0ADA0NMTU1JSEhgbi4uEydy15c5/nzny+PjIx8bRz+/v74+/sDcP/+/RzjFoT8dPfcXTRpmU9y0p+kc2jCIbQZWmzcbET9CkHIZ5blLfmk+Sd80vwTktOS+fHGj7raFtt+3YZapaalRUu62XTD1dqV7qu7czPtJpQA0sHKyIroadGvnX4ivErs0QShKEhNfXXZ48dw/nzBx/KSRYsWcfz4cU6fPs2DBw94+PAhkZGRHD9+nEWLFmW7bm6ufl65coV27doB0LZtW3F1VBAU9OjRI5KSkl65PV+ek5CQEKpUqYKDg0MBRJu9YcOGERUVRVRUFGZmZkqHIxRz1e2rY1TGKNMytZGalAcpbOuxjSVWS4iYGcGjO48UilAQihcTIxO6v9+dte5ruTPxDqeGnOKr1l/xJP0Jnx/9nCbfNeGW6hYYI59xG8N94/uExoQqHLn+EIkKQSgK7O2hTJnMy8qUATs7ZeJ5waZNmwgKCsLK6t/e1LVr12bz5s0EBgZmu+6LV0sh81XR55o0acLu3bsB+P7773n06BEJCZmH3j3n7++Po6Mjjo6O4gqpIBSAv//+mz///FN3y8nx48fZu3cvlpaW9O3bl7CwMMaNG0diYiIZGRmAPDXE3NwcAHNzc27fvg1ARkYG//zzD5UqVcq0/MV1slouCIWdtas15k7mGJkYoUWLkYkRtVrX4tM7n9Ln+z6YNTAjfHo4i95bxPae27nx4w0kraR02IJQLKhVapqZN2NG2xmcHX6W2AmxuNu4I5F5G0xOS2bi4YlMOzaNH679wJ///Ikkie00KyJRIQhFgasrODmBiQkaABMT+b6rq9KRkZ6eTuXKlV9ZbmZmRnr6uxcg+vbbb4mIiMDe3p6IiAjMzc0xyKJlhLhCKggFY+/evdStWxcrKytcXFywtLTENRf7o7lz5xIbG8utW7cIDg6mXbt2bNmyhbZt27Jz504ANm7cyEcffQSAu7s7GzduBGDnzp20a9cOlUqFu7s7wcHBpKamcvPmTaKjo2nevDnNmjUjOjqamzdvkpaWRnBwMO7u7vn3gxCEPKI2UON9yJueQT0JJ5yeQT3xPuSNobEh73d/H+9D3oyJHkOLCS24FXGLTR02sfz95ZxYeIKUBylKhy8IxYp5OXOGOgzFxMgk03JDtSFPM54y5+c59NjWg1qLa2G2wIyOmzry+Y+fs+PXHfz+4HeRvHhG1KgQhKLAwEBuUxoayvRu3ZgdFCQnKQpBj0cjI6O3egzI1dXPGjVq6EZUJCcns2vXLsqXF72uBUFJU6dO5eTJk3z44YecO3eOY8eOsXnz5rd+vXnz5tG3b1+++uor7O3t+fjjjwH4+OOPGTBgANbW1lSsWJHg4GAAbG1t6d27Nw0aNMDQ0JAVK1boEpjLly+nU6dOaDQaBg8ejK2t7bt/YEEoAGoDNTZuNvzET9i42bzyeEXrinRc0JF2s9pxZecVolZFcXjiYcK+DMO2jy2OIx0xb27+2joygiDkLVdrV5zMnYiMiyT5aTImJU1wMnfikPchUjWpXPrrEmfvnuXM3TOcvXuWhScWkq6VL+CZGptiX92eptWa0rS6fLOpZFPsaluopCKSsnF0dCQqKkrpMAQBkLsWKLVp5ea9C3J7MTAwoMzL01KQi+s9ffo021EVGRkZ2NjYcPToUczNzWnWrBlbt27NdGIRHx9PxYoVUavVfPnllxgYGDBz5swc4xL7DOFlSm63hd2bbi/Pn9+kSRPOnTuHWq2mSZMmXLhwIR+jzD9ifyEUJm+yr7p34R5Rq6O4tPkSaclpVLOvhuNIRxr1a/RKzYu8ok/by8GDBxk3bhwajYYhQ4bw+eefZ3r8zz//xNfXl8TERDQaDd988w1dunTJ9jX16fML+Wua3zRmBc2CasA9mOo1lZl+rz9GTc1I5df7v3L27lnd7cJfF3ia8RSA0iVKY1fNLlPyooFZA0oYlHjt62m0GkJjQjl39xz21e1xtXYtlImO7LYXMaJCEIR8pXmHFqmGhoavvfo5bdo0HB0dcXd3Jzw8nC+++AKVSoWzszMrVqzIw+gFQXgb5cuXJzk5GWdnZ/r370+VKlVem7AUBCF/VWtSDbdVbnSY34GLmy8StSqKkGEhHJl0hMYDGuM40pEqtlWUDlMRueksNnv2bHr37s3IkSO5cuUKXbp04datW8oFLeiVmX4zs0xMvMzY0FiXgHguQ5vBtfhr8siLO2c4e+8sG85vYPnp5fI6BsY0rtpYt17T6k1pWKUhJdQlqDuzrt53HBGJCkEQCrUuXbq8cvXixRETnp6eeHp6FnRYgiBkY8+ePZQqVYpFixaxZcv/t3fvUVXW+R7H33uzBUdQNNNShNRI4xagXJayTOmmIKmpx8HRSRvRdZqao1NjclaljM0y7bJU1LE0TtNMCS01L2NK4wXLUAcJaY1DKirMIGaJDV5QAjbP+cM1+8ghaaNsNvh8Xmuxljw3vr+t+yN8eX7P7wMuXLjwo8sRi4jreHX2IvrpaKL+M4qy/WV88dYXFKwt4NCqQwQMCyDq6SiCxgdh8zLPjwbXrywGOFYWu75Rcf2yyhcuXKB3795uqVXMyWa1EdozlNCeoTwZ/iQA9UY9xeeL/+/Oi7MFfPj3D3n7i7cd5/h38afMo+zaiiNwbcURz2srjiQNSHLTaJpPD9MUaUFpaWmOuZ8Wi4W0tDT3FiQi0opOnDhBbm4u3t7eWK1WbDYb06ZNY9CgQVRWVrq7PBHTs1gsBMQF8MSfnuC58ud45LVHuFR+iY9+9hFL/Zey6793UVna+L367+9v/v1xO3x/48zKYmlpabz//vv06dOHxMREVqxY8YPX0qpi0lqsFisD7xzI5LDJvP7Y6+x+cjffvfAdp/7rFOv/Yz1zh87Fw+JBXX1dg/Mu11zmtdzX2HZ8G99d/c5N1TePGhUiLSgtLQ3DMBwft8N/5CIizpozZw5dunRptN3X15c5c+a4oSIRuZFOd3Yibm4cvyr+FVOyp+A/1J/9r+1nef/lrBu9juPbjlNvrwdg/svzOfbnYzzIgxz78zHmv2yOO6QyMzOZPn06p0+fZvv27fz85z+nvr6+0XFaVUzcyWKx0K9bPyYGT2TRw4tYOmopPh0arjhitVjJLcvl8czH6f5ad4JWBZGyNYV3D7/L8fPH2+Qzusxzf5eIiIi41DfffENYWFij7WFhYZrXLdJGWawWAkcGEjgykAtlFyhYW0DBOwVkPp6Jb4AvkSmRnPrLKc4WnmUEI9g4eSN+sX5M/WQqVo/2+ztPZ1YWy8jIIDs7G4AhQ4ZQXV1NRUUFPXua87ke0j4kBCYQ26fxiiObfrqJgq8LyC3LJbcsl41fbSTjcAYAd3a6k6H+Q4nzjyPOP47BvQfT0dbRreNQo0JERERaRFPTO65evdqKlYjIzfD19yV+YTwPvvwgx7YeI391Pnvn73Xst2Kl5nIN5X8t58SOEz+4TGp7ER0dTXFxMSUlJfj5+ZGVlcW6desaHBMQEMDu3buZPn06X331FdXV1bpjQto8D6sHQ08NZXfmbrgbLp+9zNDJQ+ns1ZnhfYczvO9w4NrzLo5WHCX3n9caF/vL9rP12FYAPD08Gdxr8LXGRUAcQ/2H0tO7dRt0alSIiIhIi4iKimLt2rXMnDmzwfZ33nmHwYMHu6kqEWkujw4eBE8IJnhCMDtm7yAvPa/B/pqqGs4Wnm3XjQpnVhZ78803mTlzJkuXLsVisfCHP/zB8SwykbbMmRVHrBYrwT2CCe4RzMzB1/7f/rbqW/aX7Xc0L9Lz0nnjwBsABN4R6LjjIi4gjvvvvB+rxXV3ValRISIiIi1i2bJlPPHEE3zwwQeOxkR+fj41NTVs2rTJzdWJyM2499F7KfyfQmou1zi2eXp7cnfE3W6sqmX82MpiwcHB5ObmtnZZIm7T07sn4+4fx7j7xwFQXVfNF2e+cEwX+bj4Y9778j0AunXsxhD/IY7mRbRfNJ06dMJeb2fHiR0c/vowkb0iSQhMuKllUV3aqMjOzmb27NnY7XZSUlJITU1tsP+tt95i1apVeHh44OPjw5o1axxLAr366qtkZGTg4eFBeno6I0eOdGWpIiIicovuuusu9u/fT05ODkeOHAFg9OjRPPTQQ26uTKT9S0tL47e//S1w7eF5CxYsaJWHdgcmBOIX60f5X8upvlxNR5+O+MX6EZgQ6PKvLSLu1dHWkbiAa3dQABiGQfF3xY47LnLLctlevB24tjRqxF0RfFP1DeeqzvG9/Xu8Pb2J9Yvlk6mfNLtZYTFc9IhPu93OgAED2LlzJ3369CE6OprMzMwGaxNfvHjR8XTwrVu38vvf/57s7GyKioqYPHkyeXl5nDlzhkceeYTjx4/j4XHjwUVFRZGfn++KoYi0KxaL5Uef3Kv3i14DacyZ945Zmf39Yvbxi9Tb6zmx4wQzH5/J2j+vJTAh8IYP0jT7+8Xs4xfzOX/lPAdOHyD3n7lsPb6Vom+L4LoZUp6GJxt/tpGkAUmNzm3q/eKySSV5eXkEBgbSv39/PD09SU5OZsuWLQ2OuX4Js6qqKsecry1btpCcnIyXlxf9+vUjMDCQvLyGc+NEpKF/r3EO3DZrnIu0Br13RESatvCVhQx8fCCf8RkDHx/IwleanvsuIubRvVN3kgYk8eojr5Icktxofw01FJ4tbPZ1XdaoKC8vx9/f3/F5nz59KC8vb3TcqlWruPfee3nhhRdIT09v1rki8n/S0tIwDMPxoR+2RJyj907bUV1dTUxMDOHh4YSEhLBgwQIAhg0bRkREBBEREfTu3Ztx467Nnd27dy++vr6OfdfPLc/OzmbgwIEEBgayePFix/aSkhJiY2MJDAzkpz/9KTU1NYhI05STIuKMyF6R+Hj5NNjm4+VDxN0Rzb6W2xc/fuaZZzh58iRLlizhd7/7XbPOXbNmDVFRUURFRXHu3DkXVSgiIiKtwcvLiz179vDll19SWFhIdnY2Bw8eZN++fRQWFlJYWMiQIUMYP36845xhw4Y59s2fPx+4Nv30mWeeYceOHRQVFZGZmUlRUREA8+bN49e//jUnTpygW7duZGRkuGWsIiIit5uEwARi/WLx8fTBggUfTx9i/WJJCExo9rVc1qjw8/OjrKzM8fnp06fx8/O74fHJycls3ry5WefOmjWL/Px88vPztaaxiIhIO2exWPDxufabmNraWmpraxssBXjx4kX27NnjuKPiRm40/dQwDPbs2cPEiRMBmDZtmuN7DxEREbk1HlYPPpn6CZkTMlkYv5DMCZk39SBNcGGjIjo6muLiYkpKSqipqSErK4sxY8Y0OKa4uNjx548//pj77rsPgDFjxpCVlcX3339PSUkJxcXFxMTEuKpUERERaSPsdjsRERH07NmTRx99lNjYWMe+zZs38/DDDzd4xtWBAwcIDw8nISGBv//978CNp5CeP3+erl27YrPZGmwXERGRluFh9SBpQBIvPfgSSQOSbqpJAS5cntRms7Fy5UpGjhyJ3W7nF7/4BSEhIcyfP5+oqCjGjBnDypUr2bVrFx06dKBbt2689961NVlDQkKYNGkSwcHB2Gw2xxKmIiIicnvz8PCgsLCQyspKnnjiCY4cOUJoaCgAmZmZpKSkOI4dNGgQ//jHP/Dx8WH79u2MGzeuwS9BbsWaNWtYs2YNgKaXioiItDKXNSoAEhMTSUxMbLDt+gddLV++/Ibnvvjii7z44osuq01ERETarq5duxIfH092djahoaFUVFSQl5fHpk2bHMdcf2dFYmIiv/zlL6moqLjhFNLu3btTWVlJXV0dNputyWmps2bNYtasWcC15dNERESk9bi0UdGaSktLnfpG4ty5c6Z7noUZxwwad1NKS0tbp5g2zJnM0L8hczHjuJ0dc2tlxrlz5+jQoQNdu3bl6tWr7Ny5k3nz5gGwYcMGkpKS6Nixo+P4s2fPctddd2GxWMjLy6O+vp7u3bvTtWtXx/RTPz8/srKyWLduHRaLhfj4eDZs2EBycjLvvfceY8eO/dG6lBc3pnGbi77H+HH6meTGzDhm0Lib0lRe3DaNioqKCqeOi4qKIj8/38XVtC1mHDNo3NI0ZzLDrK+lxm0ebW3MX3/9NdOmTcNut1NfX8+kSZNISkoCICsri9TU1AbHb9iwgdWrV2Oz2fjJT35CVlYWFovlhtNPAZYsWUJycjIvvfQSkZGRzJgx40frUl7cmMZtLmYdd3PoZ5IbM+OYQeO+WbdNo0JERETatwceeIDDhw//4L69e/c22vbss8/y7LPP/uDxPzT9FKB///7k5eXdUp0iIiLiWi5b9UNEREREREREpLk80tLS0txdRGsbPHiwu0todWYcM2jccuvM+lpq3OZhxjG7illfS43bXMw6blcw42tpxjGDxn0zLIZhGC1Yi4iIiIiIiIjITdPUDxERERERERFpM0zRqCgrKyM+Pp7g4GBCQkJYvny5u0tqVXa7ncjISMeT082gsrKSiRMncv/99xMUFMSBAwfcXVKrWLp0KSEhIYSGhjJ58mSqq6vdXVK7o7xQXigvpDnMnBnKC+WFNI+Z8wKUGWbJjJbKC1M0Kmw2G2+++SZFRUUcPHiQVatWUVRU5O6yWs3y5csJCgpydxmtavbs2YwaNYqjR4/y5ZdfmmL85eXlpKenk5+fz5EjR7Db7WRlZbm7rHZHeaG8MMP4lRctx8yZobxQXkjzmDkvQJlhhsxoybwwRaOiV69eDBo0CIDOnTsTFBREeXm5m6tqHadPn+bjjz8mJSXF3aW0mgsXLvDZZ58xY8YMADw9Penataubq2oddXV1XL16lbq6Oq5cuULv3r3dXVK7o7xQXigvpDnMmhnKC+WFNJ9Z8wKUGWCezGipvDBFo+J6paWlHD58mNjYWHeX0irmzJnDa6+9htVqnr/qkpISevTowVNPPUVkZCQpKSlUVVW5uyyX8/Pz4ze/+Q0BAQH06tULX19fHnvsMXeX1a4pL25/ygvlRUsyU2YoL5QXcmvMlBegzDBLZrRkXpjnXwpw+fJlJkyYwLJly+jSpYu7y3G5bdu20bNnT9Mth1NXV0dBQQFPP/00hw8fxtvbm8WLF7u7LJf717/+xZYtWygpKeHMmTNUVVXx/vvvu7usdkt5YQ7KC+VFSzFTZigvlBfKi1tjprwAZYaZMqMl88I0jYra2lomTJjAlClTGD9+vLvLaRW5ubls3bqVvn37kpyczJ49e5g6daq7y3K5Pn360KdPH0eHeuLEiRQUFLi5KtfbtWsX/fr1o0ePHnTo0IHx48ezf/9+d5fVLikvlBe3O+VFyzJbZigvlBfKi5tntrwAZYaZMqMl88IUjQrDMJgxYwZBQUE899xz7i6n1bz66qucPn2a0tJSsrKyeOihh0zRAb/77rvx9/fn2LFjAOzevZvg4GA3V+V6AQEBHDx4kCtXrmAYBrt3777tH9jjCsoL5YXyQprDjJmhvFBeKC9ujhnzApQZZsqMlswLWwvX1ibl5ubypz/9ibCwMCIiIgBYtGgRiYmJbq5MXGXFihVMmTKFmpoa+vfvz7vvvuvuklwuNjaWiRMnMmjQIGw2G5GRkcyaNcvdZbU7ygvzUV4oL26FMsNclBfKi1uhvDAfs2VGS+aFxTAMo4XrExERERERERG5KaaY+iEiIiIiIiIi7YMaFSIiIiIiIiLSZqhRISIiIiIiIiJthhoVIiIiIiIiItJmqFEhIiIiIiIiIm2GGhXthMVi4fnnn3d8/sYbb5CWltYi154+fTobNmxokWs1Zf369QQFBREfH+/U8TdbV2lpKevWrWv2eSK3C+WF85QXYnbKC+cpL0SUGc2hzLg1alS0E15eXnz00UdUVFS4u5QG6urqnD42IyODtWvXkpOT48KKbi4UmjMOkbZOeeE85YWYnfLCecoLEWVGcygzbo0aFe2EzWZj1qxZLF26tNG+/9/l8/HxAWDv3r0MHz6csWPH0r9/f1JTU/nggw+IiYkhLCyMkydPOs7ZtWsXUVFRDBgwgG3btgFgt9uZO3cu0dHRPPDAA7z99tuO6w4bNowxY8YQHBzcqJ7MzEzCwsIIDQ1l3rx5ACxcuJDPP/+cGTNmMHfu3EbnLFmyhLCwMMLDw0lNTW20v2/fvo5AzM/PZ8SIEQB8+umnREREEBERQWRkJJcuXSI1NZV9+/YRERHB0qVLnR5HVVUVo0ePJjw8nNDQUD788MMf/4sRaYOUF8oLEWcpL5QXIs2hzFBmtBpD2gVvb2/jwoULxj333GNUVlYar7/+urFgwQLDMAxj2rRpxvr16xscaxiGkZOTY/j6+hpnzpwxqqurjd69exvz5883DMMwli1bZsyePdtx/siRIw273W4cP37c8PPzM65evWq8/fbbxiuvvGIYhmFUV1cbgwcPNk6dOmXk5OQYnTp1Mk6dOtWozvLycsPf39/49ttvjdraWiM+Pt7YtGmTYRiGMXz4cOPQoUONztm+fbsxZMgQo6qqyjAMwzh//nyjcd1zzz3GuXPnDMMwjEOHDhnDhw83DMMwkpKSjM8//9wwDMO4dOmSUVtba+Tk5BijR492XN/ZcWzYsMFISUlxnFdZWenE34xI26O8UF6IOEt5obwQaQ5lhjKjteiOinakS5cuPPnkk6Snpzt9TnR0NL169cLLy4t7772Xxx57DICwsDBKS0sdx02aNAmr1cp9991H//79OXr0KH/5y1/44x//SEREBLGxsZw/f57i4mIAYmJi6NevX6Ovd+jQIUaMGEGPHj2w2WxMmTKFzz77rMkad+3axVNPPUWnTp0AuOOOO5weX1xcHM899xzp6elUVlZis9kaHePsOMLCwti5cyfz5s1j3759+Pr6Ol2HSFujvGhMeSHyw5QXjSkvRG5MmdGYMqPlqVHRzsyZM4eMjAyqqqoc22w2G/X19QDU19dTU1Pj2Ofl5eX4s9VqdXxutVobzIGyWCwNvo7FYsEwDFasWEFhYSGFhYWUlJQ4QsXb27vlB9eE68dYXV3t2J6amso777zD1atXiYuL4+jRo43OdXYcAwYMoKCggLCwMF566SUWLlzo4lGJuJbyQnkh4izlhfJCpDmUGcoMV1Ojop254447mDRpEhkZGY5tffv25YsvvgBg69at1NbWNvu669evp76+npMnT3Lq1CkGDhzIyJEjWb16teN6x48fbxBGPyQmJoZPP/2UiooK7HY7mZmZDB8+vMlzHn30Ud59912uXLkCwHfffdfomOvHuHHjRsf2kydPEhYWxrx584iOjubo0aN07tyZS5cuOY5xdhxnzpyhU6dOTJ06lblz51JQUNBk3SJtnfJCeSHiLOWF8kKkOZQZygxXa3xPirR5zz//PCtXrnR8PnPmTMaOHUt4eDijRo26qc5iQEAAMTExXLx4kbfeeouOHTuSkpJCaWkpgwYNwjAMevTowebNm5u8Tq9evVi8eDHx8fEYhsHo0aMZO3Zsk+eMGjWKwsJCoqKi8PT0JDExkUWLFjU4ZsGCBcyYMYOXX37Z8dAagGXLlpGTk4PVaiUkJISEhASsViseHh6Eh4czffp0Zs+e7dQ4/va3vzF37lysVisdOnRg9erVzr+AIm2U8mKEY7vyQqRpyosRju3KC5Efp8wY4diuzGh5FsMwDHcXISIiIiIiIiICmvohIiIiIiIiIm2IGhUiIiIiIiIi0maoUSEiIiIiIiIibYYaFSIiIiIiIiLSZqhRISIiIiIiIiJthhoVIiIiIiIiItJmqFEhIiIiIiIiIm2GGhUiIiIiIiIi0mb8L6Nvw234gyNv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0" y="7937"/>
            <a:ext cx="919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d</a:t>
            </a:r>
            <a:r>
              <a:rPr lang="fr-FR" sz="1200" smtClean="0"/>
              <a:t>f1_2, UMAP 10 composantes</a:t>
            </a:r>
            <a:br>
              <a:rPr lang="fr-FR" sz="1200" smtClean="0"/>
            </a:br>
            <a:r>
              <a:rPr lang="fr-FR" sz="1200" smtClean="0"/>
              <a:t>'</a:t>
            </a:r>
            <a:endParaRPr lang="fr-FR" sz="1200"/>
          </a:p>
          <a:p>
            <a:endParaRPr lang="fr-FR" sz="12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08" y="3719379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87" y="3763867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889" y="3763867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8" y="5298998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351" y="5298998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889" y="5278381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21117"/>
            <a:ext cx="6269894" cy="128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1700808"/>
            <a:ext cx="5405810" cy="189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03" y="476672"/>
            <a:ext cx="8117236" cy="161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7904" y="3312522"/>
            <a:ext cx="2280248" cy="1150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992" y="2945925"/>
            <a:ext cx="2362251" cy="11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977" y="5733256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780" y="5698037"/>
            <a:ext cx="2714823" cy="136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076" y="3953485"/>
            <a:ext cx="4904235" cy="128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540" y="4137503"/>
            <a:ext cx="14375497" cy="280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8214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38233"/>
            <a:ext cx="7632848" cy="185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79512" y="253494"/>
            <a:ext cx="3783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Selection B (échantillon strat de 3000 clients) + Power transformer (yeo)</a:t>
            </a:r>
            <a:endParaRPr lang="fr-F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40" y="3262447"/>
            <a:ext cx="7488832" cy="1501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64405"/>
            <a:ext cx="7370540" cy="149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20258" y="99605"/>
            <a:ext cx="30498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smtClean="0"/>
              <a:t>0: commandes reçues, mécontents</a:t>
            </a:r>
          </a:p>
          <a:p>
            <a:r>
              <a:rPr lang="fr-FR" sz="1400" smtClean="0"/>
              <a:t>1: commandes non reçues, mécontents</a:t>
            </a:r>
          </a:p>
          <a:p>
            <a:r>
              <a:rPr lang="fr-FR" sz="1400" smtClean="0"/>
              <a:t>2: petites commandes, satisfaits</a:t>
            </a:r>
          </a:p>
          <a:p>
            <a:r>
              <a:rPr lang="fr-FR" sz="1400" smtClean="0"/>
              <a:t>3: grosses commandes, satisfaits</a:t>
            </a:r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2698143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9512" y="253494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Selection B (échantillon strat de 3000 clients) + Quantile transformer(quant_uni)</a:t>
            </a:r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5220258" y="99605"/>
            <a:ext cx="30498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smtClean="0"/>
              <a:t>0: </a:t>
            </a:r>
            <a:r>
              <a:rPr lang="fr-FR" sz="1400"/>
              <a:t>commandes non reçues, mécontents</a:t>
            </a:r>
          </a:p>
          <a:p>
            <a:r>
              <a:rPr lang="fr-FR" sz="1400" smtClean="0"/>
              <a:t>1: petites commandes, satisfaits</a:t>
            </a:r>
          </a:p>
          <a:p>
            <a:r>
              <a:rPr lang="fr-FR" sz="1400"/>
              <a:t>2</a:t>
            </a:r>
            <a:r>
              <a:rPr lang="fr-FR" sz="1400" smtClean="0"/>
              <a:t>: grosses commandes, satisfaits</a:t>
            </a:r>
          </a:p>
          <a:p>
            <a:r>
              <a:rPr lang="fr-FR" sz="1400" smtClean="0"/>
              <a:t>3: contents et impliqués</a:t>
            </a:r>
            <a:endParaRPr lang="fr-FR" sz="14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84" y="5157192"/>
            <a:ext cx="6696744" cy="1359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44" y="3284984"/>
            <a:ext cx="7121624" cy="142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44" y="1361356"/>
            <a:ext cx="7236296" cy="175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6845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9512" y="253494"/>
            <a:ext cx="3783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Selection B (échantillon strat de 3000 clients) + UMAP 10 composantes</a:t>
            </a:r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5220258" y="99605"/>
            <a:ext cx="30498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smtClean="0"/>
              <a:t>0: </a:t>
            </a:r>
            <a:r>
              <a:rPr lang="fr-FR" sz="1400"/>
              <a:t>commandes non reçues, mécontents</a:t>
            </a:r>
          </a:p>
          <a:p>
            <a:r>
              <a:rPr lang="fr-FR" sz="1400" smtClean="0"/>
              <a:t>1: petites commandes, satisfaits</a:t>
            </a:r>
          </a:p>
          <a:p>
            <a:r>
              <a:rPr lang="fr-FR" sz="1400"/>
              <a:t>2</a:t>
            </a:r>
            <a:r>
              <a:rPr lang="fr-FR" sz="1400" smtClean="0"/>
              <a:t>: grosses commandes, satisfaits</a:t>
            </a:r>
          </a:p>
          <a:p>
            <a:r>
              <a:rPr lang="fr-FR" sz="1400" smtClean="0"/>
              <a:t>3: contents et impliqués</a:t>
            </a:r>
            <a:endParaRPr lang="fr-FR" sz="14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052" y="2008435"/>
            <a:ext cx="5709379" cy="1492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03" y="4341979"/>
            <a:ext cx="6984776" cy="141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64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9544" y="1916832"/>
            <a:ext cx="8959889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smtClean="0">
                <a:solidFill>
                  <a:schemeClr val="accent2"/>
                </a:solidFill>
              </a:rPr>
              <a:t>SELECTION</a:t>
            </a:r>
            <a:r>
              <a:rPr lang="fr-FR" b="1">
                <a:solidFill>
                  <a:schemeClr val="accent2"/>
                </a:solidFill>
              </a:rPr>
              <a:t> </a:t>
            </a:r>
            <a:r>
              <a:rPr lang="fr-FR" b="1" smtClean="0">
                <a:solidFill>
                  <a:schemeClr val="accent2"/>
                </a:solidFill>
              </a:rPr>
              <a:t>B | customer’s satisfaction,  shipping and product/order specificities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Product/order</a:t>
            </a:r>
            <a:r>
              <a:rPr lang="fr-FR" sz="1600" b="1"/>
              <a:t> related</a:t>
            </a:r>
            <a:r>
              <a:rPr lang="fr-FR" sz="1600" b="1"/>
              <a:t> </a:t>
            </a:r>
            <a:r>
              <a:rPr lang="fr-FR" sz="1600" b="1" smtClean="0"/>
              <a:t>features</a:t>
            </a:r>
            <a:r>
              <a:rPr lang="fr-FR" sz="1600" smtClean="0"/>
              <a:t>:'mean_prod_descr_length</a:t>
            </a:r>
            <a:r>
              <a:rPr lang="fr-FR" sz="1600"/>
              <a:t>',</a:t>
            </a:r>
            <a:r>
              <a:rPr lang="fr-FR" sz="1600"/>
              <a:t> </a:t>
            </a:r>
            <a:r>
              <a:rPr lang="fr-FR" sz="1600" smtClean="0"/>
              <a:t>'mean_prod_wei_g‘,  </a:t>
            </a:r>
            <a:r>
              <a:rPr lang="fr-FR" sz="1600"/>
              <a:t>‘</a:t>
            </a:r>
            <a:r>
              <a:rPr lang="fr-FR" sz="1600"/>
              <a:t>mean_prod_vol_cm3</a:t>
            </a:r>
            <a:r>
              <a:rPr lang="fr-FR" sz="1600" smtClean="0"/>
              <a:t>’,</a:t>
            </a:r>
            <a:r>
              <a:rPr lang="fr-FR" sz="1600"/>
              <a:t> 'mean_nb_items_per_ord’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Shipping</a:t>
            </a:r>
            <a:r>
              <a:rPr lang="fr-FR" sz="1600" b="1"/>
              <a:t> Related</a:t>
            </a:r>
            <a:r>
              <a:rPr lang="fr-FR" sz="1600" b="1"/>
              <a:t> </a:t>
            </a:r>
            <a:r>
              <a:rPr lang="fr-FR" sz="1600" b="1" smtClean="0"/>
              <a:t>features</a:t>
            </a:r>
            <a:r>
              <a:rPr lang="fr-FR" sz="1600" smtClean="0"/>
              <a:t>: </a:t>
            </a:r>
            <a:r>
              <a:rPr lang="fr-FR" sz="1600" smtClean="0">
                <a:solidFill>
                  <a:schemeClr val="accent2"/>
                </a:solidFill>
              </a:rPr>
              <a:t>'avg_freight_payval_ratio</a:t>
            </a:r>
            <a:r>
              <a:rPr lang="fr-FR" sz="1600"/>
              <a:t>',</a:t>
            </a:r>
            <a:r>
              <a:rPr lang="fr-FR" sz="1600"/>
              <a:t> </a:t>
            </a:r>
            <a:r>
              <a:rPr lang="fr-FR" sz="1600" smtClean="0"/>
              <a:t>'mean_ship_delay‘, 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Satisfaction</a:t>
            </a:r>
            <a:r>
              <a:rPr lang="fr-FR" sz="1600" b="1"/>
              <a:t> related</a:t>
            </a:r>
            <a:r>
              <a:rPr lang="fr-FR" sz="1600" b="1"/>
              <a:t> </a:t>
            </a:r>
            <a:r>
              <a:rPr lang="fr-FR" sz="1600" b="1" smtClean="0"/>
              <a:t>features: </a:t>
            </a:r>
            <a:r>
              <a:rPr lang="fr-FR" sz="1600"/>
              <a:t> 'tot_comment_length', </a:t>
            </a:r>
            <a:r>
              <a:rPr lang="fr-FR" sz="1600"/>
              <a:t>'mean_rev_score</a:t>
            </a:r>
            <a:r>
              <a:rPr lang="fr-FR" sz="1600" smtClean="0"/>
              <a:t>',</a:t>
            </a:r>
            <a:r>
              <a:rPr lang="fr-FR" sz="1600"/>
              <a:t/>
            </a:r>
            <a:br>
              <a:rPr lang="fr-FR" sz="1600"/>
            </a:br>
            <a:endParaRPr lang="fr-FR" sz="1600" smtClean="0"/>
          </a:p>
          <a:p>
            <a:r>
              <a:rPr lang="fr-FR" b="1" smtClean="0">
                <a:solidFill>
                  <a:schemeClr val="tx2"/>
                </a:solidFill>
              </a:rPr>
              <a:t>SELECTION</a:t>
            </a:r>
            <a:r>
              <a:rPr lang="fr-FR" b="1">
                <a:solidFill>
                  <a:schemeClr val="tx2"/>
                </a:solidFill>
              </a:rPr>
              <a:t> </a:t>
            </a:r>
            <a:r>
              <a:rPr lang="fr-FR" b="1" smtClean="0">
                <a:solidFill>
                  <a:schemeClr val="tx2"/>
                </a:solidFill>
              </a:rPr>
              <a:t>C | monetary aspects, recency and frequency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RFM</a:t>
            </a:r>
            <a:r>
              <a:rPr lang="fr-FR" sz="1600" b="1"/>
              <a:t> related</a:t>
            </a:r>
            <a:r>
              <a:rPr lang="fr-FR" sz="1600" b="1"/>
              <a:t> </a:t>
            </a:r>
            <a:r>
              <a:rPr lang="fr-FR" sz="1600" b="1" smtClean="0"/>
              <a:t>features</a:t>
            </a:r>
            <a:r>
              <a:rPr lang="fr-FR" sz="1600" b="1"/>
              <a:t>:</a:t>
            </a:r>
            <a:r>
              <a:rPr lang="fr-FR" sz="1600"/>
              <a:t> 'time_since_last_purch', 'tot_price',</a:t>
            </a:r>
            <a:r>
              <a:rPr lang="fr-FR" sz="1600"/>
              <a:t> </a:t>
            </a:r>
            <a:r>
              <a:rPr lang="fr-FR" sz="1600" smtClean="0"/>
              <a:t>'mean_nb_items_per_ord‘, 'tot_nb_deliv_ord’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Payment</a:t>
            </a:r>
            <a:r>
              <a:rPr lang="fr-FR" sz="1600" b="1"/>
              <a:t> </a:t>
            </a:r>
            <a:r>
              <a:rPr lang="fr-FR" sz="1600" b="1" smtClean="0"/>
              <a:t>modalities</a:t>
            </a:r>
            <a:r>
              <a:rPr lang="fr-FR" sz="1600" smtClean="0"/>
              <a:t>:</a:t>
            </a:r>
            <a:r>
              <a:rPr lang="fr-FR" sz="1600"/>
              <a:t> </a:t>
            </a:r>
            <a:r>
              <a:rPr lang="fr-FR" sz="1600">
                <a:solidFill>
                  <a:schemeClr val="tx2"/>
                </a:solidFill>
              </a:rPr>
              <a:t>'mean_pay_install</a:t>
            </a:r>
            <a:r>
              <a:rPr lang="fr-FR" sz="1600" smtClean="0"/>
              <a:t>'</a:t>
            </a:r>
            <a:endParaRPr lang="fr-FR" sz="1600"/>
          </a:p>
        </p:txBody>
      </p:sp>
      <p:sp>
        <p:nvSpPr>
          <p:cNvPr id="3" name="ZoneTexte 2"/>
          <p:cNvSpPr txBox="1"/>
          <p:nvPr/>
        </p:nvSpPr>
        <p:spPr>
          <a:xfrm>
            <a:off x="611560" y="436510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'cust_region</a:t>
            </a:r>
            <a:r>
              <a:rPr lang="fr-FR" sz="1200"/>
              <a:t>', </a:t>
            </a:r>
            <a:r>
              <a:rPr lang="fr-FR" sz="1200" b="1"/>
              <a:t>'mean_nb_items_per_ord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'tot_nb_items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'mean_freight_val_per_order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'tot_freight_val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'mean_price_per_order</a:t>
            </a:r>
            <a:r>
              <a:rPr lang="fr-FR" sz="1200"/>
              <a:t>', </a:t>
            </a:r>
            <a:r>
              <a:rPr lang="fr-FR" sz="1200" b="1"/>
              <a:t>'tot_price</a:t>
            </a:r>
            <a:r>
              <a:rPr lang="fr-FR" sz="1200"/>
              <a:t>', </a:t>
            </a:r>
            <a:r>
              <a:rPr lang="fr-FR" sz="1200" b="1"/>
              <a:t>'tot_nb_deliv_ord</a:t>
            </a:r>
            <a:r>
              <a:rPr lang="fr-FR" sz="1200"/>
              <a:t>', </a:t>
            </a:r>
            <a:r>
              <a:rPr lang="fr-FR" sz="1200" b="1"/>
              <a:t>'avg_freight_payval_ratio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'tot_nb_ord</a:t>
            </a:r>
            <a:r>
              <a:rPr lang="fr-FR" sz="1200"/>
              <a:t>', </a:t>
            </a:r>
            <a:r>
              <a:rPr lang="fr-FR" sz="1200" b="1"/>
              <a:t>'mean_ship_delay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'mean_ship_time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'single_purch</a:t>
            </a:r>
            <a:r>
              <a:rPr lang="fr-FR" sz="1200"/>
              <a:t>', </a:t>
            </a:r>
            <a:r>
              <a:rPr lang="fr-FR" sz="1200" b="1"/>
              <a:t>'nb_not_rec_orders</a:t>
            </a:r>
            <a:r>
              <a:rPr lang="fr-FR" sz="1200"/>
              <a:t>', </a:t>
            </a:r>
            <a:r>
              <a:rPr lang="fr-FR" sz="1200" b="1"/>
              <a:t>'time_since_last_purch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'time_since_first_purch</a:t>
            </a:r>
            <a:r>
              <a:rPr lang="fr-FR" sz="1200"/>
              <a:t>', </a:t>
            </a:r>
            <a:r>
              <a:rPr lang="fr-FR" sz="1200" b="1"/>
              <a:t>'mean_prod_vol_cm3</a:t>
            </a:r>
            <a:r>
              <a:rPr lang="fr-FR" sz="1200"/>
              <a:t>', </a:t>
            </a:r>
            <a:r>
              <a:rPr lang="fr-FR" sz="1200" b="1"/>
              <a:t>'tot_comment_length</a:t>
            </a:r>
            <a:r>
              <a:rPr lang="fr-FR" sz="1200"/>
              <a:t>', </a:t>
            </a:r>
            <a:r>
              <a:rPr lang="fr-FR" sz="1200" b="1"/>
              <a:t>'mean_prod_descr_length</a:t>
            </a:r>
            <a:r>
              <a:rPr lang="fr-FR" sz="1200"/>
              <a:t>', </a:t>
            </a:r>
            <a:r>
              <a:rPr lang="fr-FR" sz="1200" b="1"/>
              <a:t>'mean_prod_wei_g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'mean_comment_length</a:t>
            </a:r>
            <a:r>
              <a:rPr lang="fr-FR" sz="1200"/>
              <a:t>', </a:t>
            </a:r>
            <a:r>
              <a:rPr lang="fr-FR" sz="1200" b="1"/>
              <a:t>'mean_rev_score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'mean_pay_value_per_order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'tot_pay_value</a:t>
            </a:r>
            <a:r>
              <a:rPr lang="fr-FR" sz="1200" smtClean="0"/>
              <a:t>',</a:t>
            </a:r>
          </a:p>
          <a:p>
            <a:endParaRPr lang="fr-FR" sz="1200"/>
          </a:p>
          <a:p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'paytype_not_defined_tot_nb</a:t>
            </a:r>
            <a:r>
              <a:rPr lang="fr-F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', 'paytype_boleto_tot_nb', </a:t>
            </a:r>
            <a:r>
              <a:rPr lang="fr-FR" sz="1200" b="1"/>
              <a:t>'mean_pay_install</a:t>
            </a:r>
            <a:r>
              <a:rPr lang="fr-FR" sz="1200"/>
              <a:t>', </a:t>
            </a:r>
            <a:r>
              <a:rPr lang="fr-F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'paytype_voucher_tot_nb', 'paytype_debit_card_tot_nb', </a:t>
            </a:r>
            <a:r>
              <a:rPr lang="fr-F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'paytype_credit_card_tot_nb</a:t>
            </a:r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',</a:t>
            </a:r>
          </a:p>
          <a:p>
            <a:endParaRPr lang="fr-FR" sz="1200"/>
          </a:p>
          <a:p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'cat_multimedia_tot_nb', 'cat_office_tot_nb', 'cat_leisure_tot_nb', 'cat_home_tot_nb', 'cat_food_tot_nb', 'cat_unknown_tot_nb', 'cat_diy_tot_nb', 'cat_electronics_tot_nb', 'cat_furniture_tot_nb', 'cat_hygiene_tot_nb', 'cat_fashion_tot_nb', 'cat_miscellaneous_tot_nb', </a:t>
            </a:r>
            <a:r>
              <a:rPr lang="fr-F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'cat_books_tot_nb</a:t>
            </a:r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</a:t>
            </a:r>
            <a:endParaRPr lang="fr-FR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175" y="188640"/>
            <a:ext cx="8976259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b="1" smtClean="0"/>
              <a:t>SELECTION A | satisfaction, shipping, product specif,, monetary, recency and frequency </a:t>
            </a:r>
          </a:p>
          <a:p>
            <a:r>
              <a:rPr lang="fr-FR" sz="1600" b="1" smtClean="0"/>
              <a:t>Product</a:t>
            </a:r>
            <a:r>
              <a:rPr lang="fr-FR" sz="1600" b="1"/>
              <a:t> related features</a:t>
            </a:r>
            <a:r>
              <a:rPr lang="fr-FR" sz="1600"/>
              <a:t>: 'mean_prod_descr_length', 'mean_prod_wei_g‘, ‘mean_prod_vol_cm3’</a:t>
            </a:r>
            <a:br>
              <a:rPr lang="fr-FR" sz="1600"/>
            </a:br>
            <a:r>
              <a:rPr lang="fr-FR" sz="1600" b="1"/>
              <a:t>Shipping Related features:</a:t>
            </a:r>
            <a:r>
              <a:rPr lang="fr-FR" sz="1600"/>
              <a:t> 'mean_ship_delay',</a:t>
            </a:r>
            <a:r>
              <a:rPr lang="fr-FR" sz="1600"/>
              <a:t> </a:t>
            </a:r>
            <a:r>
              <a:rPr lang="fr-FR" sz="1600" smtClean="0"/>
              <a:t>'nb_not_rec_orders‘, ‘avg_freight_payval_ratio’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/>
              <a:t>Satisfaction related features</a:t>
            </a:r>
            <a:r>
              <a:rPr lang="fr-FR" sz="1600"/>
              <a:t>: 'tot_comment_length', 'mean_rev_score',</a:t>
            </a:r>
            <a:br>
              <a:rPr lang="fr-FR" sz="1600"/>
            </a:br>
            <a:r>
              <a:rPr lang="fr-FR" sz="1600" b="1"/>
              <a:t>RFM related features:</a:t>
            </a:r>
            <a:r>
              <a:rPr lang="fr-FR" sz="1600"/>
              <a:t> 'time_since_last_purch', 'tot_price', 'mean_nb_items_per_ord‘, 'tot_nb_deliv_ord’</a:t>
            </a:r>
            <a:br>
              <a:rPr lang="fr-FR" sz="1600"/>
            </a:br>
            <a:r>
              <a:rPr lang="fr-FR" sz="1600" b="1"/>
              <a:t>Payment modalities</a:t>
            </a:r>
            <a:r>
              <a:rPr lang="fr-FR" sz="1600"/>
              <a:t>: 'mean_pay_install'</a:t>
            </a:r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4242073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4708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df2 : colonnes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RFM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 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55" y="3977833"/>
            <a:ext cx="4104456" cy="1210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977833"/>
            <a:ext cx="4196780" cy="123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08" y="5215648"/>
            <a:ext cx="4701499" cy="138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80" y="620688"/>
            <a:ext cx="8779549" cy="176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86555"/>
            <a:ext cx="7757889" cy="138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22"/>
          <p:cNvSpPr txBox="1"/>
          <p:nvPr/>
        </p:nvSpPr>
        <p:spPr>
          <a:xfrm>
            <a:off x="5212688" y="5305689"/>
            <a:ext cx="38164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['time_since_last_purch', 'time_since_first_purch', 'tot_nb_deliv_ord', 'tot_nb_ord', 'single_purch', 'mean_nb_items_per_ord', 'tot_nb_items', 'mean_freight_val_per_order', 'tot_freight_val', 'mean_price_per_order', 'tot_price', 'avg_freight_payval_ratio', 'mean_pay_value_per_order', 'tot_pay_value']</a:t>
            </a:r>
          </a:p>
        </p:txBody>
      </p:sp>
    </p:spTree>
    <p:extLst>
      <p:ext uri="{BB962C8B-B14F-4D97-AF65-F5344CB8AC3E}">
        <p14:creationId xmlns:p14="http://schemas.microsoft.com/office/powerpoint/2010/main" val="706385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7544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df2bis : colonnes RFM +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paytype 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8680"/>
            <a:ext cx="7618512" cy="1527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25" y="2069817"/>
            <a:ext cx="8030708" cy="143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73" y="3573016"/>
            <a:ext cx="4441024" cy="13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297" y="3573016"/>
            <a:ext cx="4384888" cy="13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5158791"/>
            <a:ext cx="4441024" cy="13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678379" y="5153922"/>
            <a:ext cx="4750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['time_since_last_purch', 'time_since_first_purch', 'tot_nb_deliv_ord', 'tot_nb_ord', 'single_purch', 'mean_nb_items_per_ord', 'tot_nb_items', 'paytype_not_defined_tot_nb', 'paytype_boleto_tot_nb', 'paytype_voucher_tot_nb', 'paytype_debit_card_tot_nb', 'paytype_credit_card_tot_nb', 'mean_pay_install', 'mean_freight_val_per_order', 'tot_freight_val', 'mean_price_per_order', 'tot_price', 'avg_freight_payval_ratio', 'mean_pay_value_per_order', 'tot_pay_value']</a:t>
            </a:r>
          </a:p>
        </p:txBody>
      </p:sp>
    </p:spTree>
    <p:extLst>
      <p:ext uri="{BB962C8B-B14F-4D97-AF65-F5344CB8AC3E}">
        <p14:creationId xmlns:p14="http://schemas.microsoft.com/office/powerpoint/2010/main" val="798109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911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df3 : colonnes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prod spec  + satisfaction + monetary 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4215138" y="5229200"/>
            <a:ext cx="4877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['mean_prod_wei_g', 'nb_not_rec_orders', 'tot_comment_length', 'mean_rev_score', 'mean_freight_val_per_order', 'mean_prod_descr_length', 'mean_comment_length', 'mean_price_per_order', 'mean_ship_delay', 'mean_pay_value_per_order', 'tot_freight_val', 'tot_price', 'tot_pay_value', 'avg_freight_payval_ratio', 'mean_prod_vol_cm3', 'mean_ship_time']</a:t>
            </a:r>
            <a:r>
              <a:rPr lang="fr-FR" sz="1200" smtClean="0"/>
              <a:t>]</a:t>
            </a:r>
            <a:endParaRPr lang="fr-FR" sz="120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18" y="692696"/>
            <a:ext cx="7929871" cy="159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152996"/>
            <a:ext cx="8405961" cy="150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5157192"/>
            <a:ext cx="3744416" cy="110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49" y="3635745"/>
            <a:ext cx="4189936" cy="125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93"/>
          <a:stretch/>
        </p:blipFill>
        <p:spPr bwMode="auto">
          <a:xfrm>
            <a:off x="4663355" y="3655655"/>
            <a:ext cx="1445345" cy="1231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269" y="1166460"/>
            <a:ext cx="5580881" cy="11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9234965" y="797128"/>
            <a:ext cx="582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3</a:t>
            </a:r>
            <a:r>
              <a:rPr lang="fr-FR" smtClean="0"/>
              <a:t>_3, Selection prod_spec, rev, monet + </a:t>
            </a:r>
            <a:r>
              <a:rPr lang="fr-FR"/>
              <a:t>quantile transformer </a:t>
            </a:r>
          </a:p>
        </p:txBody>
      </p:sp>
      <p:pic>
        <p:nvPicPr>
          <p:cNvPr id="12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113" y="1006172"/>
            <a:ext cx="6746723" cy="120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1614" y="1142812"/>
            <a:ext cx="4445695" cy="106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347" y="3020901"/>
            <a:ext cx="5319212" cy="106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113" y="3053152"/>
            <a:ext cx="5607006" cy="100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3605" y="3013457"/>
            <a:ext cx="4331784" cy="1042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9274341" y="2581672"/>
            <a:ext cx="520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3_1, Allprod_spec, rev, monet + </a:t>
            </a:r>
            <a:r>
              <a:rPr lang="fr-FR"/>
              <a:t>quantile transformer </a:t>
            </a:r>
          </a:p>
        </p:txBody>
      </p:sp>
      <p:pic>
        <p:nvPicPr>
          <p:cNvPr id="18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07"/>
          <a:stretch/>
        </p:blipFill>
        <p:spPr bwMode="auto">
          <a:xfrm>
            <a:off x="527449" y="3788145"/>
            <a:ext cx="1441051" cy="125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11"/>
          <a:stretch/>
        </p:blipFill>
        <p:spPr bwMode="auto">
          <a:xfrm>
            <a:off x="460375" y="5309592"/>
            <a:ext cx="1317625" cy="110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92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10262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df3bis : colonnes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prod spec + cat + satisfaction + monetary 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23" y="2390390"/>
            <a:ext cx="8201344" cy="146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99" y="692696"/>
            <a:ext cx="7780393" cy="156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5373216"/>
            <a:ext cx="4341986" cy="128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35" y="3978585"/>
            <a:ext cx="4348084" cy="128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687" y="3978585"/>
            <a:ext cx="4341986" cy="128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860032" y="5373215"/>
            <a:ext cx="65827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['tot_pay_value', 'cat_furniture_tot_nb', 'cat_fashion_tot_nb', 'cat_electronics_tot_nb', 'mean_price_per_order', 'mean_ship_delay', 'cat_miscellaneous_tot_nb', 'cat_home_tot_nb', 'mean_pay_value_per_order', 'cat_unknown_tot_nb', 'mean_ship_time', 'cat_books_tot_nb', 'cat_leisure_tot_nb', 'tot_comment_length', 'cat_hygiene_tot_nb', 'mean_prod_vol_cm3', 'cat_multimedia_tot_nb', 'mean_rev_score', 'mean_prod_descr_length', 'mean_comment_length', 'cat_diy_tot_nb', 'mean_prod_wei_g', 'nb_not_rec_orders', 'mean_freight_val_per_order', 'cat_food_tot_nb', 'tot_freight_val', 'tot_price', 'cat_office_tot_nb', 'avg_freight_payval_ratio']</a:t>
            </a:r>
          </a:p>
        </p:txBody>
      </p:sp>
    </p:spTree>
    <p:extLst>
      <p:ext uri="{BB962C8B-B14F-4D97-AF65-F5344CB8AC3E}">
        <p14:creationId xmlns:p14="http://schemas.microsoft.com/office/powerpoint/2010/main" val="1325685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3869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df4 : colonnes 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288342" y="6119335"/>
            <a:ext cx="8514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['avg_freight_payval_ratio', 'tot_freight_val</a:t>
            </a:r>
            <a:r>
              <a:rPr lang="fr-FR" sz="1200" smtClean="0"/>
              <a:t>',</a:t>
            </a:r>
            <a:r>
              <a:rPr lang="fr-FR" sz="1200"/>
              <a:t>    'mean_rev_score', 'tot_comment_length</a:t>
            </a:r>
            <a:r>
              <a:rPr lang="fr-FR" sz="1200" smtClean="0"/>
              <a:t>',</a:t>
            </a:r>
            <a:r>
              <a:rPr lang="fr-FR" sz="1200"/>
              <a:t>  'mean_ship_delay', 'mean_ship_time',</a:t>
            </a:r>
          </a:p>
          <a:p>
            <a:r>
              <a:rPr lang="fr-FR" sz="1200"/>
              <a:t>              'nb_not_rec_orders</a:t>
            </a:r>
            <a:r>
              <a:rPr lang="fr-FR" sz="1200" smtClean="0"/>
              <a:t>',</a:t>
            </a:r>
            <a:r>
              <a:rPr lang="fr-FR" sz="1200"/>
              <a:t>  'mean_prod_wei_g', 'mean_prod_vol_cm3']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97" y="2276872"/>
            <a:ext cx="8578185" cy="153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92273"/>
            <a:ext cx="8343872" cy="16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41" y="3913237"/>
            <a:ext cx="837247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810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fr-FR" smtClean="0"/>
              <a:t>Quantile normalization (norm)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1224136"/>
          </a:xfrm>
        </p:spPr>
        <p:txBody>
          <a:bodyPr>
            <a:normAutofit/>
          </a:bodyPr>
          <a:lstStyle/>
          <a:p>
            <a:r>
              <a:rPr lang="fr-FR" sz="2000" smtClean="0"/>
              <a:t>Toutes les variables (produit, paiement, région, satisfaction, rfm)</a:t>
            </a:r>
          </a:p>
          <a:p>
            <a:r>
              <a:rPr lang="fr-FR" sz="2000" smtClean="0"/>
              <a:t>RFM</a:t>
            </a:r>
          </a:p>
          <a:p>
            <a:r>
              <a:rPr lang="fr-FR" sz="2000" smtClean="0"/>
              <a:t>Produit satisfaction valeur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317167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CoAAADXCAYAAADcFrAeAAAABHNCSVQICAgIfAhkiAAAAAlwSFlzAAALEgAACxIB0t1+/AAAADh0RVh0U29mdHdhcmUAbWF0cGxvdGxpYiB2ZXJzaW9uMy4yLjIsIGh0dHA6Ly9tYXRwbG90bGliLm9yZy+WH4yJAAAgAElEQVR4nOzdd1xV9f/A8ddlqiCKIIooCoIiOEBQzBRXuDBTG44yzT3IWal9M1emlSM10yy1clXmz5GK+v06c4AD0BwpmqCSuQfgAC6f3x83T5AsFTyA7+fjwQPuuWe8z73nXs55n8/n/TEopRRCCCGEEEIIIYQQBYCZ3gEIIYQQQgghhBBCPCCJCiGEEEIIIYQQQhQYkqgQQgghhBBCCCFEgSGJCiGEEEIIIYQQQhQYkqgQQgghhBBCCCFEgSGJCiGEEEIIIYQQQhQYkqgQQohn3Pjx4zEYDBgMBr1DeSTffvutFndsbKze4YgCLDY2VjtWvv32W73DydIff/xBq1atKFWqFAaDAV9f38de14P9HT9+fN4FKIQQQjwlkqgQQogi7P79+8ycOZPnnnuOUqVKUbx4cTw9PenduzcnTpzI9+3n5wVi2bJlCQwMJDAwEGtr6zxdtxB6GDFiBFu2bOHOnTsEBARQu3ZtvUPKVM+ePTEYDFSpUkXvUIQQQhRRFnoHIIQQIn/cuHGDFi1aEBUVBYCtrS2enp6cP3+eRYsWUatWLWrUqKFzlI8nOTmZkJAQQkJC9A7lqVJKYTQasbCQf98FTWpqKubm5k/UMunYsWMAvPrqqyxfvjyvQisUkpOTsbKy0jsMIYQQBYS0qBBCiCIqNDRUS1K88847XL9+nSNHjnDjxg327dtHnTp1sly2adOmGAwGmjZtqk3LrIvI/v37CQ4OxtHREWtraypVqkRISAgHDx7k22+/xc3NTZv3rbfeemidP/zwAw0aNMDGxgYbGxuaN2/Onj17tOd37NihbfPrr7+mWbNmFCtWjC+//DLTrh/p7/SuXLkSLy8vbGxsCAoK4uTJk9p6lVJMnDiRcuXKYWtrS/fu3Zk1a1auupJkt88PnD59mjfeeANnZ2esrKyoUKEC/fv3156/fv06oaGhuLq6YmlpiZOTE127duXMmTOZvt5hYWF4e3tjaWnJ0aNHAdiyZQvNmzfHzs6OYsWKERgYyC+//JJl3Pfu3cPe3h6DwcC0adO06ZcuXcLCwgKDwcCyZcsAmDlzJt7e3tjY2GBnZ4ePjw9vvfVWluvOSm7fj8zu0Of0/i5dupQqVapQsmRJBg0axL1793j//fcpU6YMFSpUYOLEiZnGdOvWLbp3707JkiVxcnJiwoQJKKW05xMSEhgxYgRubm5YWVnh7OzMgAEDuHnzZqbxPjjOraysuHXrVqbbNBqNTJ8+HR8fH6ytrbGzs6N58+Zs3boV+Kfl0enTpwFYsWIFBoOBnj17ZvnaXrp0iQEDBuDq6oqVlRVOTk68+OKLWc6f/rO0Y8cObfq/u4gYjUY++OADPDw8KF68OPb29vj6+jJ69GgAqlSpwnfffQdAXFzcQ+v866+/6NOnDy4uLlhZWVG5cmVGjx7N/fv3tW2m/3755JNPqFChAuXKlQNg06ZNPP/889jb21O8eHHc3Nzo2LEjZ8+ezXLfhBBCFEFKCCFEkXPz5k1lYWGhAFWnTh2VlpaW5bzjxo1TgEr/L6FJkyYKUE2aNMlyPqPRqBwdHRWgnJyclJ+fnypXrpwC1JIlS9T69euVr6+vtoy7u7sKDAxUAwcOVEopNW3aNO25qlWrqkqVKilAWVpaqr179yqllNq+fbs2j5WVlXJ0dFQ1atRQs2bNUosXL9aeO3v2rFJKqR49eihAWVhYKEtLS+Xl5aUMBoMCVMOGDbV9mTt3rrZs+fLllYuLi7KxsXloff+W0z4rpVRMTIwqXbq0ApSZmZny8vJSLi4uqnLlykoppe7evatq1qypAGVubq68vb1VsWLFFKAcHR3V+fPnH3q9rayslJubm6pUqZKKiopSK1eu1ParYsWKysPDQwHKYDColStXZvle9+/fXwHK399fmzZ79mwFKDs7O3Xnzh21bt06bbs1atRQ3t7eqkSJEsrc3DzL9WYlt+/Hg/kevEZKqWzfXysrK2VjY6OqVq2qzePt7a3s7Oy04whQW7ZsUUopdfbsWW2ajY2NcnFxUc7Oztq0uXPnKqWUun//vqpbt662jdq1a2vHRd26dVVycnKGOCwtLZWZmZmqVq2aKleunLpx40amr0Pv3r0zHOsODg7a8bFx40b1559/qsDAQGVlZaUdB4GBgWrixImZru/q1auqcuXK2jo9PDxUlSpVMnyGHzw3btw4pVTGz9L27duznO/B8WBubq5q166tqlWrpqytrVXVqlWVUkp16NBB+wxYWVmpwMBAFRgYqA4dOpQhLhsbG1W7dm1tn9q1a6dt88H3i5WVlfYZcHNzU1euXNHmr1SpkqpTp44qU6aMAtSvv/6aw9EmhBCiKJFEhRBCFEH79+/XLkBCQ0OznfdxExVXr17VHp87d06bLyYmRsXGxiqlMl4gLl68WJsnKSlJuwAcM2aMUsqUBGjZsqUC1AsvvKCUynhx1bRpU3X37l2llFKpqanZXsgCat26dUoppYYPH65Nu3PnjlJKaRezAQEB6t69eyo5OVk1btw4x0RFbvb5rbfe0i7Od+7cqc1z6NAhpZRSixYt0tbxIKnw22+/KXNzcwWoESNGPPR6jx49WltPamqqcnNzU4Dq1q2bloTq06ePApSnp2emsSul1L59+7R1xsTEKKWUatiwoQJU3759lVL/JJBatGihLZeSkpJhX3Irt+/HoyYqALV7925lNBozJLjOnj2rEhIStMTPqFGjlFIZj8OmTZuqlJQUdf/+fVW/fn0FKFdXV6WUUt9995323h09elQppVRsbKz23ixduvShOObPn6+UUiotLS3ThODp06e15MzgwYOVUkrdvn1beXp6agmQBx5c5Pfo0SPb13XChAna9pctW6ZNf3CMKfX4iYrQ0FAFqF69emnz3LlzR+3Zs0d7nNn7lT6uMmXKqD///FMppdTu3bszvGdK/fP9AqiwsDCllOm4PnjwoAJUyZIlVVJSkrbew4cPq8uXL2f7mgghhChapOuHEEIUQSpdU/b8Gs3DwcGB5557DoBq1apRs2ZNXnvtNbZv306FChWyXfbYsWMkJSUBMGXKFAwGA+bm5mzZsgWA8PDwh5bp378/xYoVA8Dc3Dzb9ZcqVUprBu/t7a1Nv3z5Mrdv3+b8+fMAdOzYEWtraywtLXnllVfyZJ8jIiIAaNSoEUFBQdqydevWBeDAgQMAWFlZ8fLLLwNQs2ZNrXBi+i4kDwwdOlT7+/r161oz+OXLl2NmZobBYOCbb74BICYmhmvXrmUaf4MGDfDy8gJM3W7OnTvHvn37ALRuBq1atcLKyoqtW7fi6OhIw4YNGTJkCJaWljm+PlnJ7v14HPb29jz//POYmZnh6uoKmF7DKlWqYGtri5OTE2DqHvFvnTp1wsLCAisrKzp06ADAuXPnSEhI0N671NRUatasqXXvMBqNwMPHZfHixenbty/wTxeKfzt06JD2eezWrRsAJUuWpF27dgBER0dr68+tB3FWqVJFWyf8c4w9iXbt2mEwGFi0aBHOzs40adKE//znP9jZ2eU6ruvXr1OhQgUMBgONGjXSnv/361e9enVat24NmD7TPj4+uLu7k5CQgJOTE35+frzxxhscP34cR0fHJ943IYQQhYdU4xJCiCKoevXqWFhYkJqayu7du1FKPVLC4sG86S+gMut/v3XrVpYvX86ePXs4fvw4q1evZuXKlRw9epRZs2blalteXl6UKlUq0+2n96APe26ULl1a+zt94cn0CZystpOTvNjnR5XVvru5uWkX5emlpKRkua4ePXowZswYfvjhB6ytrVFKUa1aNRo2bAiYLviPHTvG8uXLiYqK4vDhw8ybN48FCxYQHh5OQEDAI8ef0/uR2+PtgfQXzQ/Wl37ag/X9+/3OLUtLy0wv+v/9PpQtWxYzs8Jxzyf9sf7gdc7sNW7VqhWRkZGsXLmSw4cPExUVxa5du/j66685fvw4lSpVynFbtra2+Pj4PDQ9/XEAD7+exYoV49ChQyxZsoSIiAiOHz/O8uXLWbZsGRcvXmT48OG52lchhBCFX+H47yqEEOKRlCpVitdeew2AqKgo3n//fVJTU7Xnd+3axbZt27Jc/sHFb2xsLEajkXv37hEWFpZhHqUUe/fupWfPnixatIjw8HB69+4NoK27RIkS2vwPWlAA+Pj4aM81b96cffv2ER4eTnh4ON9++y0TJkx4KKa8ahliZ2en3YVft24dKSkppKSk8PPPP+e4bG72OTAwEIDdu3dnKAwaHR0NQL169QDTKAerVq0C4OjRoxw5cgQg00RA+n0vW7asVnSyZs2a/Prrr9pr99NPPzFmzBjKly+f5T50794dMzMzjh07xowZMwAyFG2MiYnBYDDw4Ycfsnr1an7//Xfs7OwwGo3s3LkTgC+++AIvLy+tdcaTenC8Xb58mYSEBNLS0li7dm2erPvfVq9eTWpqKsnJydo2XF1dKVmypPbepKam8vnnn2uv6+7duxk3bhxvvPFGhnXl5pj09/fX5luxYgVgKti5fv16AHx9fXNsIfRvD46x2NhYfvrpJ236g2MsM+kTWg+Ktq5evfqh+Y4cOULZsmWZPHky69ev59ChQwAkJiayf/9+4J/P9Z07dzIkgx68fgaDgaVLl2qv3/bt23nnnXe0FkQP/Pv1u337NidOnCA0NJSlS5cSGRlJy5YtAbL9vhJCCFH0SKJCCCGKqDlz5uDn5wfA1KlTKVOmDLVr18bBwYEmTZpoF8aZadGiBQAXLlygbt261KxZk5iYmAzzGI1GXnjhBezt7fHx8aFWrVp8/fXXAFo3hrJly+Lg4ADA6NGjCQwMZM6cOZQoUYJx48YB8OWXX1KhQgX8/PxwcnKiRo0a+T4046hRowBTU/QqVarg5uamXZBlJzf7/P7771O6dGlSU1MJCgrC29sbV1dXOnbsCEDXrl2pWbMmAF26dMHHx4f69etjNBpxdHTM1V3jqVOnAvDLL7/g7OyMn58fFSpUoEqVKsycOTPbZV1cXAgODgZMIzSYmZnx5ptvas/v3LkTDw8PKlSoQN26dXFzc+P27dsZ9vHq1aucPHkyw8gdT+LB8ZacnEzdunXx9fXVkiJ5bf/+/bi5ueHm5qZ1VXjvvfcA03vj6+uLUoqGDRvi4+NDjRo1KFWqFG3bts12NJisVK1alV69egGmBI+Hhwdubm7ExMRgZmbGRx999MjrHDx4MJUrVwagc+fOeHp6UrVq1Wy7fnh6emoJuhEjRtCsWTMGDhz40Hw//fQTlSpVwtXVFX9/f2rVqgX80zUD0BJUV65cwcvLiwYNGnD37l1CQ0OpVKkSCQkJeHt7U7t2bTw9PbG3t+fVV1/NMHJKZi5fvkzDhg1xcHCgdu3aeHl5sXnzZuCfY08IIcSzQRIVQghRRJUpU4a9e/cyffp06tevD8CpU6ews7OjR48e2p3KzLz11lsMGTIER0dHzp07R/PmzTPUSQDThcuAAQNwd3fnzz//5NSpU1SsWJEBAwYwd+5cAG1YUQ8PD+7evcv+/fuJi4sDTBeHy5Yto0GDBty+fZtTp05RunRpevToQZ8+ffLpVTEZOHAgEyZMoGzZsty6dYvGjRszZswY7fnixYtnulxu9tnDw4MDBw7QrVs3ypYtS0xMDKmpqdrrXaxYMXbu3MngwYNxdnbm1KlT2NjY0LlzZ8LDw6lYsWKO8Xfu3JmwsDCaN29OcnIyJ06coFixYrz66qu88847OS6fvgVFcHAwLi4u2mM/Pz86deqEtbU1J06cICEhAT8/PxYuXKglOPJay5Yt+eijj6hQoQIXL17Ey8vrsS7gc2Py5Mk0bdqU27dv4+joyNixYxk0aBAA1tbW7NixgxEjRlClShViYmK4cuUKPj4+fPDBB1qC6VF99dVXfPbZZ3h7e3P+/Hnu379Ps2bN2LJlC23atHnk9Tk4OBAeHk7//v2pVKkSsbGx3L59m7Zt22a5jIWFBT/++CN+fn4YjUauX7+utehJr0mTJrRt2xalFEePHiU1NZWGDRuyatUqLUHRq1cvXn75ZUqVKsWpU6eIiIjQEm3h4eH06dMHJycnTpw4we3bt6lXrx4ff/xxjt23HBwceOutt3B2diY2Npa4uDiqVq3KqFGjtMSmEEKIZ4NBPW4HTiGEEKKQunXrFvfu3dMunIxGI23atOG///0vzs7OxMfH51sRUiGEEEIIkT0ppimEEOKZc/bsWQIDA6lXrx6Ojo4cPnxYa9b/8ccfS5JCCCGEEEJH0qJCCCHEMyc+Pp5evXoRFRXFjRs3sLW1JSAggOHDh2fbfF4IIYQQQuQ/SVQIIYQQQgghhBCiwJBimkIIIYQQQgghhCgwJFEhhBBCCCGEEEKIAkMSFUIIIYQQQgiRR3r16oWTk1OuhzT+6aef8Pb2xsfHh27duuVzdEIUDlKjQgghhBBCCCHyyK5du7C1teXNN9/k6NGj2c4bExPDa6+9xrZt27C3t+fy5cs4OTk9pUiFKLikRYUQQgghhBBC5JGgoCDKlCmTYdqZM2do3bo1/v7+NG7cmN9//x2Ar7/+msGDB2Nvbw8gSQoh/iaJCiGEEEIIIYTIR/369WPOnDkcOnSIadOmMWjQIABOnTrFqVOneP7552nQoAGbNm3SOVIhCgYLvQMQQgghhBBCiKIqMTGRvXv38uqrr2rT7t+/D0BqaioxMTHs2LGDCxcuEBQUxG+//Ubp0qX1CleIAkESFUIIIYQQQgiRT9LS0ihdujTR0dEPPVexYkUCAwOxtLTEzc2NatWqERMTQ7169XSIVIiCQ7p+CCGEEEIIIUQ+sbOzw83NjZUrVwKglOLw4cMAdOjQgR07dgBw9epVTp06hbu7u16hClFgSKJCCCGEEEIIIfJI165dee655zh58iQVK1Zk4cKFLFu2jIULF1KnTh18fHxYu3YtAK1atcLBwQFvb2+aNWvGZ599hoODg857IIT+ZHhSIYQQQgghhBBCFBjSokIIIYQQQgghhBAFhiQqhBBCCCGEEEIIUWAUmVE/HB0dqVKlit5hCFEoxMbGcvXqVb3D0JV8ZwiRe8/6d4Z8XwiRe/J9Id8XQuRWdt8XRSZRUaVKFQ4ePKh3GEIUCgEBAXqHoDv5zhAi95717wz5vhAi9+T7Qr4vhMit7L4vpOuHEEIIIYQQQgghCgxJVAghhBBCCCGEEKLAKDJdP4QQIq8YjRAWBlFR4OcHbdqAubneUQkhRMGRZkzjdNhpLkZdxNnPGY82HpiZy/0vIXJiTDMSdjqMqItR+Dn70cajDeZmcpIhxL9JokIIIdIxGqFVKwgPhzt3wMYGAgNh82ZJVgghBJiSFEtbLeVCxAVSklKwsrHCJdCFNza/IckKIbJhTDPSamkr9p3fx93Uu9hY2RDoEsjmNzZLskKIf5H/JkIIkU5YGEREQFISKAWJiabHYWF6RyaEEAXD6bDTxEfEk5KYAgqSE5OJj4jndNhpvUMTokALOx3GnvN7uJN6B4UiMTmRiPgIwk7LSYYQ/yaJClHkjB8/HoPBoP2MHz9e75BEIRIVBYmJaRmmJSamER2tU0BCCFHAXIy6yP3E+xmm3U+8z1/Rf+kUkRCFQ9TFKO6l3MswLfF+ItF/yUmGEP8miQpR5IwfPx6lFABKKUlUiEfi5we2thm/Gm1tzfD11SkgIYQoYJz9nDG3yNhM3aqEFeV9y+sUkRCFg5+zH7bWthmm2Vrb4lteTjKE+DdJVAghRDpt2phqUtimO4+oW9c0XQghBDj7O5NmTMPMwgwMpmlWJa3waOOhb2BCFHBtPNoQ6BKIrdU/JxneZb1p4yEnGUL8myQqhBAiHXNzU+HMFStg0CDTtLZtpZCmEEI8EPl1JChoM6cNzSY2o2bXmiRdSiJ2R6zeoQlRoJmbmbP5jc2seHkF7zd6n1LWpUDpHZUQBZMkKoQQ4l/MzaFdO5g7F5o1gy++gJQUvaMSovBQSrF06VImTpwIwLlz59i/f7/OUYm8kHo/lQNfHsCzrScBAwII+iCIlxa9hH1VezYO2kjq/VS9QxSiQDM3M6ddtXZMbjGZuW3nsv/P/Xwd+bXeYQlR4EiiQgghsjFyJFy4ACtX6h2JEIXHoEGD2LdvHytWrACgZMmSDB48WOeoRF449uMxki4lETgsUJtmUcyCtl+05dqpa+ydtlfH6IQoXLrV6kZzt+aM/t9oLiVe0jscIQoUSVQIIUQ22rQBLy+YPt00XKkQImcRERHMnTuXYsWKAWBvb09ycrLOUYknpZQi/PNwynqXxf0F9wzPebT2wPsVb3796FdunL2hU4RCFC4Gg4Ev237J3dS7jNgyQu9whChQJFEhhBDZMDOD4cMhMhJ27dI7GiEKB0tLS4xGIwaDqdLilStXMDPL3SlHlSpVqFWrFr6+vgQEBADw7rvv4uXlRe3atenYsSM3b94EIDY2luLFi+Pr64uvry8DBgzQ1nPo0CFq1aqFh4cHQ4YM0UaDun79OsHBwXh6ehIcHMyNG3JRnVvnfj3HX1F/ETgsUHtv02s1sxVmFmaEvR2mvd5CFFS9evXCycmJmjVrZvr8rVu3ePHFF6lTpw4+Pj4sXrw4X+Ko7lidMY3GsPy35fzvj//lyzaEKIwkUSHyh9EI69fDpEmm30aj3hEJ8di6dwdHR1OrCiFEzoYMGULHjh25fPky//nPf2jUqBHvv/9+rpffvn070dHRHDx4EIDg4GCOHj3KkSNHqFatGlOmTNHmrVq1KtHR0URHRzN//nxt+sCBA/n666+JiYkhJiaGTZs2ATB16lRatGhBTEwMLVq0YOrUqXm010Vf+OfhFHcoTu03amf6vF1FO5pOaErMhhhOrj35lKMT4tH07NlT+17IzNy5c/H29ubw4cPs2LGDkSNH5lvLsNGNRuNZxpNBGwZxL/VevmxDiMImXxMVmzZtonr16nh4eGR7IrBq1SoMBoN2QpLdHRJRCBiN0KoVdO0K48aZfrdqJckKUWgVL24aAeSXX+CknHsLka20tDTc3Nz49NNPGTNmDM7OzqxZs4ZXX331sdfZsmVLLCwsAGjQoAEXLlzIdv6LFy9y+/ZtGjRogMFg4M0332TNmjUArF27lh49egDQo0cPbbrI3o0/bvD7mt/x7++PZXHLLOer/3Z9nGo5ETYkjOQk6e4jCq6goCDKlCmT5fMGg4GEhASUUiQmJlKmTBnteyivFbMoxpchXxJzPYapuyV5KgTkY6LCaDQyePBgwsLCOH78OCtWrOD48eMPzZeQkMCsWbMIDAzMMD2rOySiEFi8mNQdOyAx0dSpPzGR+7/+CmFhekcmxGMbPBisreHzz/WORIiCzczMjMGDB+Pl5cXgwYMJDQ2lRo0auV7eYDDQsmVL/P39WbBgwUPPL1q0iDZt2miPz549i5+fH02aNOHXX38FID4+nooVK2rzVKxYkfj4eAAuXbqEs7MzAOXLl+fSJSlglxsRcyIwMzej/uD62c5nbmlOyLwQbp+/za5J0l9OFF6hoaGcOHGCChUqUKtWLWbNmpVlF7YFCxYQEBBAQEAAV65ceaztveD+At1qdWPK7imcunbqSUIXokjIt0TF/v378fDwwN3dHSsrK7p06cLatWsfmm/s2LGMGjVKK7glCqmzZ+HTT6FePejbF4t/tZ6wTE6G6GidghPiyTk5mbqAfPstXL2qdzRCFGwtWrRg1apVj1WnYPfu3URGRhIWFsbcuXPZla44zOTJk7GwsOD1118HwNnZmXPnzhEVFcWMGTPo1q0bt2/fzvW2DAZDprUWIG8uPIqK+7fvE7UwCp/OPpSsUDLH+V2fd8W3ly/7pu/j8rHLTyFCIfLe5s2b8fX15c8//yQ6OprQ0NAsv1/69evHwYMHOXjwIGXLln3sbU5vOZ3iFsUZtGGQ1HkRz7x8S1TEx8dTqVIl7XH6uxkPREZGcv78eUJCQh5aPrM7JKKA+eMP+OQTCAgAd3cYNQoMBujZE0qUyDCrmZkZPMIdNVF03blzR+8QHtvw4XDvHsybp3ckQhRsX331Fa+++ipWVlaULFmSkiVLYmdnl6tlXVxcAHBycqJjx47s378fgG+//Zb169ezbNkyLblgbW2Ng4MDAP7+/lStWpVTp07h4uKSoXvIhQsXtPWWK1eOixcvAqYuIk5OTpnGkVcXHkVB1OIokhOSaTCsQa6XCf4kGGs7azYO2igXXKJQWrx4MZ06dcJgMODh4YGbmxu///57vm6zvG15pr4wla1nt7L8t+X5ui0hCjrdimmmpaUxYsQIpmdSnS63d0jkbocOzpyBqVPB3x+qVoXRo8HcHD77zNSqYv9++OYbeO45sLU1JS6KFYO0NFi61PRbPJP27t2Lt7c3Xl5eABw+fJhBgwbluFxOVbnXrl1L7dq1tRECdu/enadxp+ftbRqu9IsvTAkLIZ7E+PHjtTv6BoOB8ePH6x1SnklISCAtLY2UlBQSEhJISEjIVUuHpKQkEhIStL+3bNlCzZo12bRpE59++inr1q2jRLpE+JUrVzD+3YLvjz/+ICYmBnd3d5ydnbGzsyM8PBylFN9//z0vvfQSAO3bt+e7774D4LvvvtOmi8ylGdPYP3s/lZ6vRIWACrleroRjCVpMbUHcrjiOLD2SjxEKkT9cXV3ZunUrYOoydvLkSdzd3XNY6sn18+9HoEsgI7aM4MZdGZVIPMNUPtm7d69q2bKl9vjjjz9WH3/8sfb45s2bysHBQVWuXFlVrlxZWVtbK2dnZ3XgwIGH1tWkSZNMp6fn7++fd8GLjE6fVmrKFKXq1lXKVHVCqfr1lfrsM6XOns18mdRUpX75RalJk0y/Z8wwLffOO08t7Hw8vAs9PT4v9evXV+fOnVO+vr7aNB8fnxyX27lzpzp06FCW8yYkJKi0tDSllFKHDx9W1atXz1U8j/sa/O9/pkN54cLHWlyIh+jxXTVu3BGzTD0AACAASURBVDgFaD/jxo3Ldv7H+bysXbtWjRw5Uo0cOVL98ssvuVrmzJkzqnbt2qp27drK29tbffTRR0oppapWraoqVqyo6tSpo+rUqaP69++vlFLq559/Vt7e3qpOnTrKz89PrVu3TlvXgQMHlI+Pj3J3d1eDBw/WvieuXr2qmjdvrjw8PFSLFi3UtWvXcozrWT7HOLHmhBrPeHVs5bFHXjbNmKa+afCN+szpM3Xn+p18iE4URIXl89KlSxdVvnx5ZWFhoVxcXNQ333yj5s2bp+bNm6eUUio+Pl4FBwermjVrKh8fH7VkyZJcrTcv9j/qYpQyn2CuBvwy4InXJURBlt3nJX9K1wL16tUjJiaGs2fP4uLiwg8//MDy5f80YSpVqhRX03X0btq0KdOmTdNaR5QpUwZzc/MMd0jEU3T6NKxcafqJijJNCwyEadPglVegcuXslzc3h3btTD9gSm/88Ydp+apVQUZyeSal7w4GYG5unuMyQUFBxMbGZvm8ra2t9ndSUlKW/c3zSvPmULs2zJgBb71lajQkRGEzfvx4rUWHyodm+aNHj+bAgQNaLYlZs2axZ8+eDMOKZsbd3Z3Dhw8/NP306dOZzv/yyy/z8ssvZ/pcQEAAR48efWi6g4ODdpdU5Cx8ZjilKpfCq4PXIy9rMDMQMi+EBf4L2PafbYR8+XBXXyH0smLFimyfr1ChAlu2bHlK0WTkW96XoYFDmRk+kx6+PWhQMffdroQoKvKt64eFhQVffPEFrVq1okaNGrz22mv4+Pjw4Ycfsm7dumyX3bVrl9aU+5VXXmH+/PnZDh8k8sjp0zBlCvj5gacnvP8+WFmZkguxsRAeDiNH5pykyIzBADNnQkgIhIZCNuNWi6KpUqVK7N27F4PBQEpKCtOmTXukkQCys3r1ary8vAgJCWHRokV5ss6sGAymj8GxY6DT+YsQBd7GjRv573//S69evejVqxebNm1iw4YNeoclHtHFqIvE7Yyj/tv1MbN4vFPG8r7lqf92fQ7OP0j8gficFxBCADC+6Xhc7Fzov74/qWmpeocjxFOXrzUq2rZty6lTpzhz5gz/+c9/AJg4cSLt27d/aN4dO3YQEBAAmO6QHDt2jOjoaCIjI3nxxRfzM8xnW0wMfPxxxuREsWIwfTrExT1ZcuLfLCzghx+gVi147TU4In1WnyXz589n7ty5xMfH4+LiQnR0NHPnzs2TdXfs2JHff/+dNWvWMHbs2Czny6u6Nl26gLOz6WMihMjczZs3tb9v3bqlYyTicUXMisDSxpK6ves+0XqaTWyGbXlbNgzcQJpRalUJkRslrUsyu/Vsjlw6wqzwWXqHI8RTl29dP0QBYDRCWJip64afn6kKoLk5nDr1T7eOB01sGzQwXXW98gq4uuZfTLa2sH69qRtJSAhERECF3BfnEoWT0Whk6NChLFu2LF+3ExQUxB9//MHVq1dxdHR86Pl+/frRr18/AC0x+jisrODtt015vSNHTF1BhBD/GDNmDH5+fjRr1gylFLt27WLq1Kl6hyUeQeJfiRxdcZS6/epSrPSTDSFvbWdNqxmtWNV1FYe+OkS9QfXyKEohirYOXh14sdqLjNsxjld9XsW1VD6eowtRwOg26ofIZ0YjtGoFXbvCuHHQuTNUqwZ16kD16vDBB6YhRGfMgHPnYN8+GDEif5MUD7i4mJIVN2+aalgkJub/NoWuzM3NiYuLIzk5Oc/Xffr0aa2PfWRkJPfv39eGK8xP/fubPkIzZ+b7poQodLp27Up4eDidOnXi5ZdfZt++fXTu3FnvsMQjODj/IMZkI4FDAvNkfT6dfXB/wZ2t728l8S/5vy9EbhgMBua0mYNCMXTTUL3DEeKpkhYVRVVYmKm1woMkwJ07pmKWXl6mK6uXX4Z/FTZ8qnx94ccf4cUXoVs3WL3a1NpDFFnu7u48//zztG/fHhsbG236iBEjsl2ua9eu7Nixg6tXr1KxYkUmTJhASkoKAAMGDGDVqlV8//33WFpaUrx4cX788cd8L6gJUKYM9OoFX31l6j3l7JzvmxSi0Fi9ejXNmzfXunrevHmTNWvW0KFDB50jE7mRei+Vg/MOUq1dNRw88ybxazAYaDu3LfNqzeO/7/6Xjks65sl6hSjqKpeuzLgm4xj1v1GsO7mO9tUf7kIvRFEkLSqKqqgo0v7VUiEN4PXXYdgwfZMUD7RtC3PmwC+/mOpgiCKtatWqtGvXjrS0NBISErSfnKxYsYKLFy+SkpLChQsX6N27NwMGDGDA3yPHjBo1Sqtps2/fPho1apTfu6IZOhRSU+GLL57aJoUoFCZMmECpUqW0x6VLl2bChAk6RiQexW8rfiPpchKBw/KmNcUDDtUcaPheQ44sPULsjtg8XbcQRdnwBsOp6VST0I2hJCZLiyTxbJAWFUWVnx9mNjaQlKRNMrO1NbVkKEgGDTKNNjJzpmnY0rff1jsikU/GjRsHQOLfCbT0w4oWVh4e0KEDzJ9vqleRrqGIEM+0tLSHCyampkrV+sJAKUXE5xE41XLCrblbnq+/8fuN+W3Zb2wYtIEB0QMwt5LWlELkxNLckvkh82m0uBETd07k0+BP9Q5JiHwnLSqKqjZtwMnJ9LfBYCpiGRhoml7QfPYZvPSSqaXHL7/oHY3IJ0ePHsXPzw8fHx98fHzw9/fn2LFjeof1xEaOhOvX4bvv9I5EiIIjICCAESNGcObMGc6cOcPw4cPx9/fXOyyRC7E7Yrl05BINhjXIl250lsUtaftFW66euMq+GfvyfP1CFFXPuz5PH78+zNg3gyOXZOQ8UfRJoqKoSkkx1acICICJE2HFCti8uWDWgTA3h2XLTCOTdOkCkZF6RyTyQb9+/ZgxYwZxcXHExcUxffp0+vbtq3dYT6xhQ6hf39QoyGjUOxohCoY5c+ZgZWVF586d6dy5M8WKFcuz4YhF/or4PIISjiWo1a1Wvm3Ds60nXh292DlxJzfjbua8gBACgE+CP8G+uD0D1g8gTclQv6Joy3Wi4s6dO/kZh8hrP/wAV67AlCmmET7atSuYSYoHbGxMrSkcHEyxnj+vd0QijyUlJdGsWTPtcdOmTUlK1zWpsDIYTK0qTp82DWYjhAAbGxumTp3KwYMHiYiIYMyYMRmK6IqC6frp65z85SQBAwOwKJa/vYNbf94ag8HApqGb8nU7QhQlZYqXYXrL6ey7sI+FkQv1DkeIfJVjomLv3r14e3vj5eUFwOHDhxk0aFC+ByaegFIwaxb4+ECLFnpHk3vOzrBhg6klSLt2kItCi6LwcHd3Z9KkScTGxhIbG8tHH32Eu7u73mHliU6doHJlmD5d70iEKBi6devG7du3SUpKolatWnh7e/PZZ5/pHZbIQcScCMwszAgYGJDv2yrlWoom45twcu1JTv5yMt+3J0RR0b12d5pWacqo/43ictJlvcMRIt/kmKgYPnw4mzdvxsHBNDxVnTp12LVrV74HJp7Arl0QHW2q+fAUhmnMU7Vqwc8/w7Fj0LmzaUgFUSQsWrSIK1eu0KlTJ15++WWuXr3KokWL9A4rT1hYmEYA+fVXOHBA72iE0N/x48exs7NjzZo1tGnThrNnz7JkyRK9wxLZuHfrHtGLoqnZpSYlnUs+lW02GNaAst5lCXs7jJQ7KU9lm0IUdgaDgXkh80hMTuSdLe/oHY4Q+SZXXT8q/WsoS/OC3IVAwOefm7pQvP663pE8npYtYd48CAuDIUNMLUREoWdvb8/s2bOJjIzk0KFDfP7559jb2+sdVp7p3Rvs7GDGDL0jEUJ/KSkppKSksGbNGtq3b4+lpWWuCzNWqVKFWrVq4evrS0CA6c7+9evXCQ4OxtPTk+DgYG7cuAGYRqgYMmQIHh4e1K5dm8h0NY6+++47PD098fT05Lt01W4PHTpErVq18PDwYMiQISj5HwNA1MIokhOTaTCswVPbprmlOSHzQrgVd4tdk+UmmBC55eXoxajnR7HkyBK2n92udzhC5IscExWVKlVi7969GAwGUlJSmDZtGjVq1HgasYnH8ccfsHYt9O8PxYvrHc3j69sX3nvPlLCYOVPvaEQeCA4O5ubNf4qm3bhxg1atWukYUd6ys4N+/WDlSjh3Tu9ohNBX//79qVKlCklJSQQFBREXF4ednV2ul9++fTvR0dEcPHgQgKlTp9KiRQtiYmJo0aIFU6dOBSAsLIyYmBhiYmJYsGABAwcOBEyJjQkTJhAREcH+/fuZMGGCltwYOHAgX3/9tbbcpk1SIyEtNY2I2RFUDqqMc13np7rtykGVqfNmHfZ+tperv199qtsWz7ZevXrh5OREzZo1s5xnx44d+Pr64uPjQ5MmTZ5idDl7v/H7VLWvyoANA7ifel/vcITIczkmKubPn8/cuXOJj4/HxcWF6OhoqdxdkH3xhaloZlGoIzJlCrz8MrzzDqxerXc04gldvXqV0qVLa4/t7e25fLlo9a18+23T71mz9I1DCL0NGTKE+Ph4Nm7ciMFgwNXVle3bH/+u39q1a+nRowcAPXr0YM2aNdr0N998E4PBQIMGDbh58yYXL15k8+bNBAcHU6ZMGezt7QkODmbTpk1cvHiR27dv06CBaejNN998U1vXs+zkupPcirtF4LBAXbYf/FkwVjZWbBi0QVq4iKemZ8+e2SYqb968yaBBg1i3bh3Hjh1j5cqVTzG6nBW3LM7ctnM5de0Un+75VO9whMhz2SYqjEYjQ4cOZdmyZVy6dInLly+zdOlSrV6FKGBu34ZvvoFXXwUXF72jeXJmZrBkiWnsx9dfl87/hZyZmRnn0jU1iIuLy3VT8MLC1RVeew2+/tr0cRRCmBgMBiwscjeKhMFgoGXLlvj7+7NgwQIALl26hLOz6U5/+fLluXTpEgDx8fEZuqdWrFiR+Pj4bKdXrFjxoemZWbBgAQEBAQQEBHDlypVH2+FCJvzzcEpXKU319tV12b6Nkw0tprQgdnssR1cc1SUG8ewJCgqiTJkyWT6/fPlyOnXqhKurKwBOTk5PK7Rca+XRis4+nZn862ROXz+tdzhC5KlsExXm5ubExcWRnJz8tOIRT+Lbb00jZQwbpnckead4cVNXlnLl4MUXIS5O74jEY5o8eTKNGjWie/fuvPHGGwQFBTFlyhS9w8pzI0aYPobffKN3JEIUTrt37yYyMpKwsDDmzp37UAFvg8HwVJKc/fr14+DBgxw8eJCyZcvm+/b08uehPzn36znqD6mPmXmuR63Pc3X71qVCvQpsHrGZe7fu6RaHEA+cOnWKGzdu0LRpU/z9/fn++++znFfPxObMVjOxtrBm0IZB0iJJFCk5/kdyd3fn+eefZ9KkScyYMUP7EQVMWhrMng3PPWdqgVCUlCsHGzfCvXsQEgK3bukdkXgMrVu3JjIyks6dO9OlSxcOHTpUpGpUPBAQAEFBpu4fMmiNEI/O5e8WgU5OTnTs2JH9+/dTrlw5Ll68CMDFixe1O5suLi6cP39eW/bChQu4uLhkO/3ChQsPTX+WRXwegZWtFX69/HSNw8zcjJB5Idy5coftY6U4oNBfamoqhw4dYsOGDWzevJlJkyZx6tSpTOfVM7HpXNKZj5t/zH//+C8/HvvxqW5biPyUY6KiatWqtGvXjrS0NBISErQfUcBs2ABnzhSt1hTp1agB//d/cPIkvPIKpMgwZoXNnj17KF68OO3atePmzZt8/PHHxBXRFjIjR5oKaq5apXckQuijatWqzJ8/P8O0du3a5bhcUlKSdo6RlJTEli1bqFmzJu3bt9dG7vjuu+946aWXAGjfvj3ff/89SinCw8MpVaoUzs7OtGrVii1btnDjxg1u3LjBli1baNWqFc7OztjZ2REeHo5Siu+//15b17Mo4c8Ejv54FL/efhQrVUzvcKjgX4GAQQEcmHuAi5EX9Q5HPOMqVqxIq1atsLGxwdHRkaCgIA4fPqx3WJkaEDCAgAoBDN88nJv3bua8gBCFQI4dRseNGwdAYmIiALa2tvkbkXg8n38OFStCx456R5J/mjeHBQugVy8YONBUCKCI1TgoygYOHMjhw4c5fPgwM2bMoHfv3rz55pvs3LlT79DyXLt24OkJ06ebalbIYSqeNZaWlmzfvp2IiAi++uorrKyssqwFkd6lS5fo+Pf/sdTUVLp160br1q2pV68er732GgsXLqRy5cr89NNPALRt25aNGzfi4eFBiRIlWLx4MQBlypRh7Nix1KtXD4APP/xQ64v+5Zdf0rNnT+7evUubNm1o06ZNfrwEhcKBeQdIS02j/tsFpyVm80nNOb7yOOsHrKf3vt66dkcRz7aXXnqJ0NBQUlNTSU5OJiIiguHDh+sdVqbMzcz5qt1X1Pu6Hv/Z+h/mhsjAB6LwyzFRcfToUbp3787169cBcHR05Pvvv8fHxyffgxO5dOQIbNsGU6eCpaXe0eSvt94ytRyZPNl0JThqlN4RiVyysLDAYDCwdu1aBg8eTO/evVm4cKHeYeULMzMYPtw0+M7u3dC4sd4RCZGR0QhhYQAfsH49tGljGjAqr5QoUYIff/yRTz/9lMaNG7Ny5cpc1ZVwd3fP9I6lg4MDW7dufWi6wWDIciSyXr160atXr4emBwQEcPSoFGxMuZvCofmHqN6+OmWqZl1Q8GkrVroYLae3ZPUbq4n8JpKA/gF6hySKqK5du7Jjxw6uXr1KxYoVmTBhAil/t9gdMGAANWrUoHXr1tSuXRszMzP69OmT7VCmeqvrXJe367/N7IjZ9PDtQX2XgpOAFOJx5Jio6NevHzNmzKBZs2aAaTzhvn37snfv3nwPTuTS7NmmopN9++odydMxcaIpWTF6NLi7m0Y5EQVeyZIlmTJlCkuXLmXXrl2kpaVpJwTZ6dWrF+vXr8fJySnTi4tly5bxySefoJSiZMmSzJs3jzp16uTHLjySHj3ggw9gxgxJVIiCxWiEVq0gIgJgPF27QmAgbN6cd8mKBwXd3nvvPerWrUvLli21Gx6iYPht+W/cuXqHBsMa6B3KQ2p1q0XUwii2jtlKjY41sHGy0TskUQStWLEix3neffdd3n333acQTd6Y2GwiK4+vZMD6Aezvux8Ls9yNtiREQZRje7qkpCQtSQHQtGlTkpKS8jUo8QiuXIGlS+HNNyGbIZaKFDMzWLwYnn8euneHffv0jkjkwo8//oi1tTULFy6kfPnyXLhwIVf//HMa59zNzY2dO3fy22+/MXbsWPr165eXYT+2EiVMPZTWroWYGL2jEcLk7l347jvYuxdMPTrNSUw0JS1MLSzyxsSJE7W/X3jhBbZs2UJoaGjebUA8EaUUEZ9HUK5OOSo3qax3OA8xGAy0nduW5MRk/vvef/UOR4hCw87ajtmtZxP1VxRf7P9C73CEeCI5ptnc3d2ZNGkS3bt3B2Dp0qW4u7vne2Ail776Cu7fhyFD9I7k6SpWDNasgQYNoH1701m2HJcFWvny5RkxYoT22NXVlTfffDPH5YKCgoiNjc3y+YYNG2p/N2jQIENFf72FhsJnn5lKyGTROl08w/Ki+0VqKly7Bpcv5+7n73JTD0lKguhoU32VvFCmTBmSkpKwsbFh6dKlREZGMnTo0LxZuXhiZ7ee5fLRy7y0+KWnMtTr4yhboywN32nI7im78evlR+WggpdQEaIg6lSjE2092zJ2+1he8X6FinYV9Q5JiMeSY6Ji0aJFjBs3jk6dOmEwGGjcuDGLFi16GrGJnCQnw5dfmtrwenvrHc3T5+hoGra0QQNo29bUssLeXu+ohI4WLlxYoArjlS8Pr79uagA0adKz0+hJ5Cyr7hebNpmSBrlNPFy7Bn/3ssjA3BycnP75cXf/5++LF021iO/d+2d+Gxvw9c27/UtfPHf69On06dOnyBbPLYzCPw/HxsmGml0Kbn97gKAPgvht+W9sGLSB/lH9MbfMw0IqQhRRBoOBL9p8gc+XPgzbNIyfX/tZ75CEeCw5Jirs7e2ZPXv204hFPKqVK01nnM9y4qhaNVPLihdegE6dTJ2sraz0jkroYPv27SxcuJDdu3dnOc+CBQtYsGABAFeuXHkqcQ0fbkpUzJ8P77//VDYpCoGwMFOSIn33i23bTOWGUlMzX8be/p9kQ40a0KRJxmRE+p/SpU295DJjNMLx4w+2b8TW1pzAQFOLjrySvnhuaGhokS6eW9hcO3WNmA0xNBnfBItiBbv/umUJS9rMacMP7X8gYlYEDd9pmPNCQgjc7N34sMmHjNk6hg2nNhBSLUTvkIR4ZDn+hwoODmblypWULl0agBs3btClSxc2b96c78GJbChlak9evTq0bKl3NPoKCjIla7p3h379TFeFBbQpq8gfR44coU+fPoSFheHg4JDlfP369dNqWAQEPJ1K8rVqmT6ic+bAyJFgbf1UNisKuKgoU8uJ9JSC556DDh0eTjw4OuZdDtbc3JTTDQuDF18cx4oVH+X5qB+PWzxX5L+I2RGYW5kTMKBwjKZR/cXqVG9fnR3jd+DT2YdSlUrpHZIooIxGI5cuXSI1XbbX1dVVx4j0NeK5ESw5soTBGwfTzK0ZJSxL6B2SEI8kx2KaV69e1ZIUYGphcfny5XwNSuTC3r1w8CAMHZr1bbNnyRtvwPjxpipxkyfrHY3IxJ49ewgODqZatWq4u7vj5uaWJ/Vuzp07R6dOnViyZAnVqlXLg0jz3siR8Ndf8MMPekciCgo/v4cTD7a28N57MGKE6SutZUtTd4wKFfK+oZi5+YN6FJNp1y5vkxTw+MVzRf66e+Mu0YujqdWtFrblbPUOJ9daz2qNSlNsHiY3yUTm5syZQ7ly5QgODiYkJISQkBDa5VXRnULKytyK+SHzibsVx6Sdk/QOR4hHlmOLCjMzM86dO6dlJOPi4gps4aVnyqxZpra9uShG+Mz48EPTsKVjx8LNm3wAPHaFOpHnevfuzcyZM/H398f8Ed6PnMY5nzhxIteuXWPQoEGAqcn5wYMH82UfHldwMNSsCdOnmz6y8hUqatc2dfEwNzfdBcyP7hd6etziuSJ/RS2MIuVOCoFDA/UO5ZGUrlKaoLFBbHt/GzEbY/Bs66l3SKKAmTVrFidPnsy2VeWzqHHlxvTy7cW0fdN4vfbr1HQq2HVphEgvx0TF5MmTadSoEU2aNEEpxa+//qr18RY6iYuDVatMt2ltZGxxjcFgKgTwyy8wfToTAK1C3ebNkqzQWalSpR6r0GVO45x/8803fPPNN48b1lNhMJjukvfqBf/7nylxIZ5dSpkGarKwgNmzoX///Ol+oafw8HDefvttTpw4QXJy8t/JGFtu3bqld2jPrLTUNPbP2U+VplUo71te73AeWcORDTny/RHC3g6jSrMqWBa31DskUYBUqlSJUqWkW1BmPgn+hLUn1zJww0B29tyJmUFaYovCIccjtXXr1kRGRtK5c2e6dOnCoUOHaNWq1dOITWRl7lzTlY+MSf+wbdvg77vtZmCqVBcR8WAMQKGjZs2a8e6777Jv3z4iIyO1n2dFt25QrhzMmKF3JEJvq1bB2rWmkWBMJVPyp/uFnkJDQ1mxYgWenp7cvXuXb775Rmv1JPRxYvUJbp27ReCwwtWa4gFzK3PaftmWG3/cYPeUrIsmi2eTu7s7TZs2ZcqUKcyYMUP7EeBYwpFpLaex+9xuFkct1jscIXItxxYVe/bswdfXl3bt2rF06VI+/vhjhg4dSuXKMp61LpKSTOPKdeoEz3CBoCxFRcGdOxmnJSVBdPSDDtlCJxGmcRgzdMswGAxs27ZNr5CeKmtrU25x7Fg4dgx8fPSOSOjhxg3TcVC3rmlEmKLMw8MDo9GIubk5b731Fn5+fkyZMkXvsJ5ZEZ9HYF/VnmrtCmYtn9xwa+ZGrddrsXvqbkq6lCTpchLOfs54tPHAzFzuEj/LXF1dcXV1JTk5meTkZL3DKXB61OnBoqhFDNs8jJjrMTRybUQbjzaYmxWhDLkocnJMVKQfC33GjBn07t0712Ohb9q0iaFDh2I0GunTpw+jR4/OdL5Vq1bxyiuvcODAAa0S/5QpU1i4cCHm5ubMnj1bWnE88P33cPOmqYimeJifn6k7jGnMPxMrK1NFOqGr7du36x2C7gYOhI8/NrWqkJEan03vvANXr5oaeVkU7JEhn0iJEiVITk7G19eX9957D2dnZ9LS0nK9vNFoJCAgABcXF9avX0/jxo1JSEgA4PLly9SvX581a9awY8cOXnrpJdzc3ADo1KkTH374IZD1OcjZs2fp0qUL165dw9/fnyVLlmBVxIe1jt8fz/m952k9q3Whv6B/4ZMXOPrDUTYO3ohKU1jZWOES6MIbm98o9PsmHt+4ceMASPz7/M/WtvAUi30a0lQaycZkEpMT+WTPJ8w9MJdAl0A2v7FZkhWiwMrxGz39WOiDBw9m8ODB2slCdoxGI4MHDyYsLIzjx4+zYsUKjh8//tB8CQkJzJo1i8DAf5oiHj9+nB9++IFjx46xadMmBg0ahNFofMRdK4LS0kxFNAMCoKGMJZ6pNm1MNSlsbTGCaUSU1FS5fa2jpUuXAmRoivmsNst0cICePWHpUrh0Se9oxNO2datpJOV33jHlVIuyJUuWkJaWxhdffIGNjQ3nz59n1apVuV5+1qxZ1KhRQ3v866+/Eh0dTXR0NM899xydOnXSnmvcuLH23IMkRXbnIKNGjWL48OGcPn0ae3t7Fj4DWcOIWRFY21nj+1bhT9r/FfUXZhZmKKMCBcmJycRHxHM67LTeoQkdHT16FD8/P3x8fPDx8cHf359jx47pHVaBEXY6jGNX/nk9EpMTiYiPIOy0dI0WBVeOiYr0Y6GHhITkeiz0/fv34+Hhgbu7O1ZWVnTp0oW1a9c+NN/YsWMZNWoUxYoV06atXbuWLl26YG1tjZubGx4eHuzfv/8Rd60I2rwZTp6EYcNk2ICsmJubXqcVKxgH8NVXpjb3ffuaEj3iqUtKSgJM3+PrSAAAIABJREFUScnMfp41w4aZyqjMnat3JOJpunPHVI/CwwP+vvFXpFWuXBkzMzNiY2Pp1KkTU6dOxcPDI1fLXrhwgQ0bNtCnT5+Hnrt9+zbbtm2jQ4cO2a4jq3MQpRTbtm3jlVdeAaBHjx6sWbPm0XewELkdf5tjPx3Dr7cf1iWt9Q7niV2Mukjq/dQM0+4n3uev6L90ikgUBP369WPGjBnExcURFxfH9OnT6du3r95hFRhRF6NIvJ+YYVri/USi/4rWKSIhcpZjouJxx0KPj4+nUqVK2uOKFSsSHx+fYZ7IyEjOnz9PSEjIIy/7TJo1C5yd4dVX9Y6kYDM3h3btmAzQpw/MnGm6lTlvnt6RPZP69+8PmJplZvbzrKlWDV58Eb788uFyKqLoGj8e/vjDVGKoeHG9o8l/GzZsoGrVqgwZMoTQ0FA8PDwIy2VR42HDhvHpp59iZvbwKcqaNWto0aIFdnZ22rR9+/ZRp04d2rRpo91Bzeo84tq1a5QuXRqLv/vdPAvnFwfmHkClKeq/XV/vUPKEs58z/LunjgWFciQTkXeSkpJo1qyZ9rhp06bajZKs9OrVCycnJ2rWzH7IzgMHDmBhYcHPP/+cJ7Hqwc/ZD1vrjN1hzM3MqVOujk4RCZGzHHvI5tdY6GlpaYwYMYJvv/32sdexYMECbajUK1euPHFMBdrx46aWApMmmWouiNzr2xf+7//gvfegZUvwlPHXn6YhQ4Zk+/zs2bOfUiQFx8iRsG6dqeTMgAF6RyPGjx/PhAkTtMfjxo1j/Pjxebb+Q4dg+nTTV1HTpnm22gJt5MiRbN++XWtFcebMGUJCQnIconj9+vU4OTnh7+/Pjh07Hnp+xYoVGVpa1K1bl7i4OGxtbdm4cSMdOnQgJiYmT/ahKJxjpNxJ4dBXh6j+UnXs3ez1DidPeLTxwL2xO/ER8SQnmYommikzrEsX/tYi4vG5u7szadIkunfvDpi6nbq7u2e7TM+ePQkNDc32uub/2bvzuJry/4Hjr3tLWSJbtjKKZMhSijBfZRlLpCFZIoWxj3UYZr4zyDYG87Vvky1ZyjqDyDJSM+NHZDcYNZhRmFE0ibTce35/HO4ILahOtz7Px+M+uOfec+/71j2nc97n83m/NRoNU6ZMoWPHjnkab0FztXbFydyJyLhIHqc9poRBCdI0adx/op/7NqF4yLeqQ+bm5ty+fVt3PzY2FnNzc939R48ecfnyZdq0aYOlpSUnT57E3d2dqKioHNd9btiwYURFRREVFYWZmVl+fZTCYelSeQrDs6vTwhtQqeTKhUZGcoEAUe+kQDk4OODg4MDTp085e/YsdevWpW7dupw/f77YVuZu3RocHOTBPmJGkvL8/PyQJAkASZLyNEmRni4P7KpaFebPz7OXLfTKli2baapH7dq1KVu2bI7rHT9+nL1792JpaUnfvn0JCwvD29sbgPj4eE6dOpVpFGa5cuV0RfO6dOlCeno68fHxWR5HVKpUicTERDIyMjItf52icIxxcfNFUh6k0GJCC6VDyTNqAzXeh7zpGdSTtjPb0n1Dd8pblieoaxBxp4v26Bgha+vXr+f+/ft4eHjg4eHB/fv3Wb9+fbbrODs7U7FixWyfs2zZMnr27EmVKlXyMtwCZ6A24JD3IYJ6BjGz7Uy2e27HpZYL4w6O48bDG0qHJwivJ+WT9PR0ycrKSrpx44aUmpoqNW7cWLp8+XKWz3dxcZFOnz4tSZIkXb58WWrcuLH09OlT6caNG5KVlZWUkZGR7fs5ODjkafyFSkKCJJUqJUkff6x0JHrlla/3pk2SBJI0b54yARUiSmwvTk5OUnp6uu5+Wlqa5OTkVOBxPKf0PmPrVvnruHevomEIL8iPP4lz58q/5927C/Z9cyu3753b7WXXrl3Srl27pBEjRkiurq7Shg0bpICAAKlr167SyJEj3yi2Y8eOSV27dtXdX7VqleTj45PpOXfv3pW0Wq0kSZIUGRkp1axZU9Jqtdkeg3h6ekpBQUGSJEnS8OHDpRUrVuQYi9L7i7eh1Wql5fWXS981/U73MyqqEv9MlBZbLZa+Kf+NdOfMHaXDKfb0aXu5efOmZGtr+9rHYmNjJWdnZ0mj0Ui+vr7Sjh07snyd7777TnJwcJAcHByk9957L7/CzVN/JP4hmc41lT5Y94GUrknPeQVByAfZ7S9yNaIiJSWF33777Y0SIIaGhixfvpxOnTpRv359evfuja2tLdOmTWPv3r3Zrmtra0vv3r1p0KABnTt3ZsWKFRgYFOPWOWvWQEqKaEn6rvr3Bw8PmDoVLl9WOppi5+HDhyQlJenuJycn8/DhQwUjUpanJ9SsKU8JEIqm6Gi5NoWHB/TooXQ0BWPfvn3s27ePp0+fUrVqVSIiIggPD8fMzIyUlJR3eu3g4GC8vLwyLdu5cycNGzakSZMmjB07luDgYFQqVZbHIADz5s1j4cKFWFtbk5CQwMcff/xOcRVWN47cIP5qPE7jnVAV8QLcpjVN8T3mi7GpMZs6bOLeBVFYs7gYP348AN26dcPd3f2V27u+9rx5815bL+dl+jgC6z3T91jVdRXHbx9n3i/zlA5HEF6hkqRn412zsG/fPiZNmkRaWho3b97Utf/KKdlQ0BwdHYmKilI6jLyXng61a8sV+I4eVToavaJSqXjl6/3339CwIVhYQGQklCihTHAKU2J72bBhA35+frRt2xZJkvjpp5/w8/PD19e3QON4rjDsM779Fj77DKKi5KkggrJeu894S1ottGsH58/D1atyHeSCeN83ldv3Lgzbi5L08fNv6bKFe+fuMe7WOAyNcyxJViQ8vPGQAJcAMp5m4HvMlyoN9Xu4vr4qyO3lzJkzODg4EBER8drHXVxcsl3/1q1buLm5cfk1F7CsrKx0+8f4+HhKly6Nv79/jl2H9G1/0X93f7b/up3/G/x/NDNvpnQ4QjGT3faSY4rQz8+PU6dOUb58eQDs7Oy4efNm3kYoZG33boiNlXsaCu+uShW5Zem5czB7ttLRFCuDBg0iMjKSHj164OHhwYkTJxRLUhQWQ4dC2bKwcKHSkQh5bd06iIiQk1HZJSmKqqdPn7JixQpGjRrF4MGDdTehYNy/ep+Y0BgcRzkWmyQFQIXaFfAJ80FdQk1g+0Dir8UrHZKQzxyeZfnPnz+Pi4tLptv58+/WevPmzZvcunWLW7du4enpycqVK3NMUuijFV1WUN2kOt7fe/M4LftOKYJQkHJMVJQoUQJTU9NMy4r6EMJCZckSqFMHXmrhKryDHj1gwACYM0e+lC3kq7Nnz+pud+7coWbNmtSsWZM7d+5w9uxZpcNTlKmpXGhx2zZ4oe6foOfu3JFHyrRtC0V0VkGOBgwYwL179zh06BAuLi7ExsbmqpimkDcil0ZiYGyA43BHpUMpcJXqVsL3mC+oYGO7jSREJygdklAANm7c+MqynDoLenl50bJlS3777TcsLCxYt24dq1evZvXq1fkUZeFUvmR5AnsEEp0QzaTDk5QORxB0ckyz29rasnXrVjQaDdHR0SxdupRWrVoVRGxCZCScOCEnK3IxP054A0uWQFgY+PjA2bNQsqTSERVZEydOzPIxlUpFWFhYAUZT+IwdK38dly0rXl0hirLRoyE1Ffz95aZDxVFMTAw7duxgz549+Pr60q9fP1q3bq10WMVCyoMULmy8QGPvxpSpUkbpcBRRuV5lfMN8CWgTwMa2GxkYMZCKdbLv7iDop6CgILZu3cqNGzcy1aR49OhRjh09goKCcv0+OSU99F0byzZMajWJBf+3gK42XXGzcVM6JEHIOVGxbNky5syZg7GxMf369aNTp05MnTq1IGITliyBcuVg0CClIyl6KlSQx2Z37gxffSWPzxbyxbFjx5QOoVCztJQLa/r7y3VexUVn/bZrF3z/PcybBy905yx2Sjyr/1O+fHkuX75MtWrV+PvvvxWOqng4s+YMGSkZOI1zUjoURZk1MMPnRx82tt1IYLtABkYMpLxleaXDEvJYq1atqF69OvHx8ZkujJQtW5bGjRsrGJn+mdV2Fod/P8zgPYO5NPISVU2qKh2SUMzlmKjYv38/c+bMYc6cObplO3bsoFevXvkaWLEXFwc7dsCYMeLMJb906gQjRsgFAj76CMTVvnwVGBj42uU+Pj4FHEnhM3EibN8u585EORr99fChPJrC3h4+/VTpaJQ1bNgwHj58yOzZs3F3dyc5OZlZs2YpHVaRp0nXcHr5aazaW1G1kTjJqNq4KgN+HEBgu0A2tpNHVpjWNM15RUFv1KpVCwsLC0qWLJlj4Uwhe8aGxmzx2IKDvwND9g1hb9+9Yrq/oKgc5xPMnTs3V8uEPLZyJWg08lGvkH8WLJAvaQ8cCMnJSkdTpJ0+fVp3+/nnn/Hz88tV96DBgwdTpUoVGjZs+NrHr127RsuWLTE2NuZbPR0Z07w5fPCBPIgqI0PpaIS39dlncP8+rF0LhsWnfuErtFot5cqVo0KFCjg7O3Pjxg3+/vtvhg8frnRo+UKr0XI95DoRsyK4HnIdrUarWCxXd18lKTaJFuNbKBZDYVPdvjoDjgwg5UEKG9tuJCkuKeeVBL1iYGCAWq3mn3/+UToUvWdbxZb5HeYTcj2ENWfXKB2OUMxleSgVGhrKgQMHiIuLY+zYsbrlSUlJGBbnI7CC8OSJ3Jnio4/k1qRC/jExgYAAaNMGJk+WE0RCvli2bFmm+4mJifTt2zfH9QYOHMjo0aOzHHlRsWJFli5dyg8//JAncSpl4kTw8JCnDYgBa/onLEweETN5MjRtqnQ0ylKr1cyfP5/evXsrHUq+02q0bO60mbjIONIep2FUxghzJ3O8D3mjNij42lInF52konVF6napW+DvXZjVcKyB9yFvNnXYRGC7QHzDfSlbXYxWLUpMTExo1KgRHTp0oEyZf2uzLF26VMGo9NPo5qPZH72fCYcm0MayDTaVbJQOSSimsvwrWqNGDRwdHSlZsiQODg66m7u7O4cOHSrIGIufLVsgIUGMAS8ozs4wYQKsWgWHD7/TS/n5+aFSqXQ3Pz+/vImxCCpTpkyuWh07OztnWxCrSpUqNGvWTDcnXl+5u8sNfv73P3jWtl3QE0+ewLBh8u9PbPKyDz/8kG+//Zbbt2/z4MED3a2oiQmNkZMUyWkgQVpyGrf/7zZXv79a4LHEnowlLjIOp3FOqNRiuPbLLJws6B/an6S4JALbB/L4b9GGsSjx8PBg1qxZODs7ZzpvEd6cWqVmw0cbKGlYEu/d3qRr0pUOSSimshwa0aRJE5o0acJff/2Fr69vpseWLFnCuHHj8j24YkmS5PHfdnbyCbRQMObMgdBQGDwYLl+G8m9XcMvPz0+XrJDE2WYm3bp108111Gg0XL16tVhccc0tAwM5NzlmjNzsRzRX0h8zZsDvv8ujKkqVUjqa3PHz82PGjBmA3H1n+vTpeZpY3bZtGwArVqzQLVOpVNy4cSPP3qMwuHvuLqnJqaj4NzGQkZLBzl47OVLrCGb1zahcvzKV61fGrIEZZvXNKFUxf74kJxefxNjUGLuBdvny+kXBex+8R7/9/djiuoXADwPxDfOldOXSSocl5AFfX1/S0tK4fv06APXq1dP7CxhKqlG2Bv5u/nju8GTWT7OY2Xam0iEJxVCOcziCg4OZPHlypmUBAQEiUZFfjh6FX3+FDRuKb187JZQsCRs3QsuWMG6c/H8hT02a9G9vbkNDQ10BrILk7++Pv78/APfv3y/Q986NQYPkzh+TJoGrq1yU0dVVTmIIhdPZs/IomCFDoG1bpaPJvedJ1fySm9FSRUF1++oYmxjLIyqeMShpQAPPBqCF+1fvcyviFhkp/xafKVOlzCvJi8r1K1O2Rtm3Llz3z+1/uLLzCi0mtMDIxOidP1dRZuliidc+L4LcgtjUYRM+R33yLXkkFJzw8HB8fX2xtLREkiRu377Nxo0bcRYX/d5azwY9GWg3kDk/z6GzdWda1RRXUISClWWi4nlf4ps3b75xX2LhHSxeDFWqQC7m7gt5rFkz+O9/YdYs6NEDundXOqIixcXFhb/++ovTp08DULduwc+hHjZsGMOGDQPA0dGxwN8/JyVLgqmpPKLi5EkoUwacnODQIZGsKIzS0+Hjj8HMDObPVzqawufy5ctcuXKFp0+f6pYVtS4/1q7WmDuZv1KjontAd12NCkkrkfhHIvFX47l/9T73r9wn/mo8vwb/ytPEf382xuWM5eTFi6Mw6ptR3qp8lvUutBotMaExHJ93HEkr4Tiy8O3XCqPa7WvT54c+BLsHs6njJnx+9KFk+ZJKhyW8g4kTJ3L48GHq1asHwPXr1/Hy8uLMmTMKR6bflnReQsStCLx3e3NhxAXKGovaLkLByTJRIfoSK+D6ddi/H6ZPl89YhIL31VcQEgLDh8ttGMzMlI6oyNi+fTufffYZbdq0QZIkxowZw4IFC/D09FQ6tEIjNBTi4+X/S5LciCYyUl7u5qZsbMKrFi6E8+dh1y6oUEHpaAqXGTNmEB4ezpUrV+jSpQuhoaH85z//yXWiQqPR4OjoiLm5OSEhIQwcOJCIiAhMTeXWkgEBAdjZ2SFJEuPGjePAgQOULl2agIAAmj6rZrpx40Zmz54NwFdffaWbxnrmzBkGDhxISkoKXbp0YcmSJW89kkFtoMb7kDcxoTHcO3+PanbVsHa1zpRYUKlVVLCqQAWrCpmKXEqSxOO/HnP/yn3uX5WTF/FX44k5GMP5gPO65xkYG1C5XuVXRmGUr12eYPdgYk/Gkv44HZWBipBhIYoV8tQ31p2s6fN9H4K7B7O502YGHBmAcTljpcMS3lJ6erouSQFgY2NDerqorfCuyhmXY1OPTTgHODPu4DjWf7Re6ZCEYiTLREWtWrWoVasWJ06c4I8//iA6OpoPP/yQlJQUUlJSKFtWZNTy3LJlUKIEjBihdCTFl5GRPO3D0VH+PezcKabg5JE5c+Zw+vRpqlSpAshTLz788MMcExVeXl6Eh4cTHx+PhYUFM2bM0B18jBgxgnv37uHo6EhSUhJqtZrFixdz5coVypUrl++fKa+dOwePH2t5sc5xcrKW8+fVIlFRyERHy4Uze/SQu7UIme3cuZMLFy5gb2/Phg0b+Ouvv/D29s71+kuWLKF+/fokJf3bSvJ1ic3Q0FCio6OJjo4mMjKSkSNHEhkZyYMHD5gxYwZRUVGoVCpdMfAKFSowcuRI1qxZg5OTE126dOHgwYO4urq+9WdVG6ixcbPBxu3NKuOrVCpMqplgUs0Eq3ZWmR57mvhUl7y4f/U+8VfiiTsVx6/bf4Xn5Y/UyP9/dl/SSMRFxhETGvPGsRRXdbvUpdeOXuzw3MEW1y30P9gf47IiWaGPHB0dGTJkiG4/s2XLlkI5clIfffDeB/z3P/9l9s+zcbNxw6O++KMnFIwcU+5r1qzB09NT1/88NjaW7mJIfN5LTJTrUnh5QbVqSkdTvDVqBDNnwu7dEBSkdDRFhlar1SUpACpVqoRWq81xvaCgIO7evUt6ejqxsbF8/PHHjBgxghHPEnrVqlUjNjaWpKQkEhMTiY2N1cskBcg1KUxMXt4tq7lyBTQaRUISXkOS5C4fxsawfLnS0RROpUqVQq1WY2hoSFJSElWqVOH27du5Wjc2Npb9+/czZMiQHJ+7Z88efHx8UKlUtGjRgsTERO7evcuhQ4fo0KEDFStWpEKFCnTo0IGDBw9y9+5dkpKSaNGiBSqVCh8fn0LZ2rhk+ZLUbFkT+8H2dFzQkX77+zHuxjj+m/xfhp8bjscWD2q1rvVK0ebU5FTunb+nUNT66f2P3qdncE9iI2PZ2nUraY/Tsn2+6O5VOK1atYoGDRqwdOlSli5dSoMGDVi9erXSYRUZ01ym4VjDkaH7hnLn0R2lwxGKiRwTFStWrOD48eO6A/+6devy999/53tgxc66dfD4sVzIUVDepElyYc1PPoG4OKWjKRI6d+5Mp06dCAgIICAggK5du9KlSxelwypUXF3lmhQmJvJAnjJl5LxlUBB06QKFsP5nsbRuHYSHw4IFUKPG27/O8xMeoMid8Dg6OpKYmMjQoUNxcHCgadOmtGzZMlfrjh8/nvnz56NWZz5E+fLLL2ncuDETJkwgNTUVgLi4OGrWrKl7joWFBXFxcdkuf7GI7/Pl+qJE6RJUs6tGo36NaDWpFcYmma/+G5sYU81OXOx4Uw16NsBjiwe3j98mqFsQ6U+ynjLg5+enSxBJklSktlt9tnr1aj799FN2797N7t27mTBhAqtWrVI6rCKjhEEJNvfYTEp6CoP2DEIr5XyhSRDeVY6JCmNjY4yM/q0gnZGR8dZzOYUsZGTI0z6cneHZ3FpBYQYG8hSQ1FS5nL9oNfrOFixYwPDhw7l48SIXL15k2LBhzJs3T+mwChUDA7lwZlCQPKgnOBhu3wZ/f4iIkEdcHD+udJTF2507ch6zTRt51/Aunp/wPL8VpROelStXUr58eUaMGMGRI0fYuHEjGzZsyHG9kJAQqlSpgoODQ6blc+fO5dq1a5w+fZoHDx4UyL7D398fR0dHHB0dC2WXoOeFPI1MjEAFRiZyIU9rV2ulQ9NLDfs0pPvG7twKv0Vw92AynmbkvJJQaGx8Tbe2gICAgg+kCKtXuR4LOy3k8O+HWXFqRc4rCMI7yrE9qYuLC19//TUpKSkcOXKElStX0q1bt4KIrfjYuxf++EOuzCYUHnXryqX8x4yBtWth6FClI9J7Hh4eeHh4EB8fT6VKlZQOp1AyMJALZ75Yk2LoULlsSq9e8gnyvHkwYYIon6KEMWPk/KW/v/j5v87Zs2ezfaxpDsn448ePs3fvXg4cOMDTp09JSkrC29ubzZs3A/LFk0GDBvHtt98CYG5unmlKSWxsLObm5pibmxMeHp5peZs2bTA3Nyc2NvaV579OYe8SlJtCnsKbaezdGE26hr2D97LNYxt9vu+DoXGOh8qCgrLqUpiUlJRjl8LBgwfrkqOXL19+5fEtW7Ywb948JEmibNmyrFq1iiZNmuT5Z9Anwx2GE3I9hMk/TqadVTtsq9gqHZJQlEk50Gg0kr+/v+Tp6Sn17NlT8vf3l7RabU6rFTgHBwelQ3h7rVtLkqWlJGVkKB1JkZKLr3fONBpJatdOkkxMJOnGjYJ973xUkNvLiRMnJBcXF6lHjx7S2bNnJVtbW6lq1aqSmZmZFBoaWmBxvEwf9xmJiZLUo4ckgfzvw4dKR1S05LTd7tol/+y/+aaAAipEcru9tGnTRncrW7Zspvtt27Z9o/c8duyY1LVrV0mSJOnOnTuSJEmSVquVxo0bJ02ZMkWSJEkKCQmROnfuLGm1WunEiRNSs2bNJEmSpISEBMnS0lJ68OCB9ODBA8nS0lJKSEiQJEmSmjVrJp04cULSarVS586dpf379+fZ5xeKhij/KMkPP2lrt61SRurrj80K+995JRXk9nLr1i3p2LFjUosWLaTw8HDd7cyZM1J6enq260ZEREhnzpyRbG1tX/v48ePHpQcPHkiSJEkHDhyQmjdvnquYivr+4t6je5LZfDPJbrWd9DT9qdLhCHouu+0lxzSxWq1m6NChDBVXk/PH2bPw88/wv//Jl1KFwkWtloucNmwIgwZBWJi8TMi10aNH8/XXX/PPP//Qrl07QkNDadGiBdeuXcPLy4vOnTsrHaLeMDWVW2EuWgRTpoCDg9yYxt5e6ciKvsREuWSNnR18+qnS0RRex44d0/3f3t4+0/130b9/f+7fv48kSdjZ2emK5HXp0oUDBw5gbW1N6dKlddNLKlasyNSpU2nWrBkA06ZN011dXblypa49qaur6zt1/BCKJoehDmjTtRz45AA7++7Ec5snBiXEMVph9LxL4Y8//qgr4nv9+nWuXbtGo0aNsl3X2dmZW7duZfl4q1atdP9v0aJFptFYxVlVk6qsc1+He7A7045NY14HMY1XyB85JiqsrKxeW5Pixo0b+RJQsbNkiVwxb/BgpSMRsvLee/LvafBgWLoUxo9XOiK9kpGRQceOHQH5ZKFFixYAvP/++0qGpbdUKvlE2ckJ+vSRa74uXSpPDxFTEfLPZ5/JxUz375e7SAs5e9d6Vm3atKFNmzYAhIWFZfkeK1a8fq704MGDGfyav62Ojo6vHeYtCC9qNqoZmnQNh8Yf4nvv7/HY4oHaUFyoKKycnZ35+eefefjwIR07dqRZs2Zs27aNLVu25Mnrr1u3Ltukpr+/P/7+/gCFsqZNXutWrxvDHYaz4P8W0KVuF1wsXZQOSSiCckxUREVF6f7/9OlTduzYwYMHD/I1qGLj3j25at7w4VC+vNLRCNkZOFBuV/rFF9C5M4iT7Fx7sXJ/qVKlMj0mCvO+vQ8+gHPnwNtb3oX88gusWiXnPYW8deyYXKbms89EvWNBKE5ajGuBNl3Lkc+OoDZU0z2wu6gBUkhJkkTp0qVZt24do0aNYvLkydjZ2eXJax87dox169bxyy+/ZPmcwl7TJj/8r+P/CLsZhs8PPlwYcYHyJcW5jJC3ckxUvFzwbvz48Tg4ODBz5sx8C6rYWLUK0tNh7FilIxFyolLBmjVgawu+vnLrBUNRYCs3Lly4QLly5ZAkiZSUFF2rY0mSePr0qcLR6TczMzhwAObMAT8/eSbZzp0ij5aXUlJg2DCoU0f+GQvZGzNmjC4BGRsby9iX/r4tXbpUibAE4a21mtQKTbqGsP+GoS6h5qP1H6FSiyR7YSNJEidOnGDLli2sW7cOAI1G886ve/HiRYYMGUJoaKgoAv6SMkZl2OyxmVbrWjH6wGg2e2xWOiShiMnxTOvFCt5arZaoqCgyMkTLpnf29CmsXi2X9q9bV+lohNyoVk1OLvXpI7dd+PJLpSPSC7k9UHj48CEVKlTI52iKHgMDmDZNngLSr5/cHWTNGvDyUjqyomHGDIiJgaNHoXRppaMp/F56BhCgAAAgAElEQVS8kvhyi1FB0Fetv2iNJk1DhF8EKgMV73/0Ps44cz3kuui0UkgsXryYuXPn0qNHD2xtbblx4wZt27Z9p9f8888/8fDwYNOmTdjY2ORRpEVLc/PmTHeZzrTwaXSt2xWvRuLgQ8g7OSYqJk6c+O+TDQ2xtLRk+/bt+RpUsRAcDH//DePGKR2J8CZ695angMyYAV27ypX1hDzRvn37bFsbCtnr0AHOn5fzaP36yVNBFi4EY2OlI9NfZ8/Ct9/Cxx9Du3ZKR6MffH19c/W8MWPGsGzZsnyORhDyjss0FzSpGn6Z+wsXAy/Shjbs8tqFuZM53oe8RbJCYS4uLri4/FsnoXbt2jmO4PLy8iI8PJz4+HgsLCyYMWMG6enpAIwYMYKZM2eSkJDAqFGjAPk86MUp8YLsi9ZfEBoTysj9I/ngvQ94z/Q9pUMSiogcExV5VbFbeIEkweLF8jSC9u2VjkZ4UytWQESEPAXk1ClxJphHJElSOgS9Z24u11P473/lE+xTp2DHDrC0VDoy/ZORAUOGyNNrFixQOpqi5/jx40qHIAhvRKVSYdHSAnUJNdp0LWrUpCWnERcZR0xoDDZu4oq7EsaPH8/ixYvp1q3ba+te7d27N8t1g4KCsn3ttWvXsnbt2neOsagzVBuyqccm7L6zw/cHX476HEWtEok74d3lmKj4559/mDFjBj/99BMgZyynTZuGqalpvgdXZEVEwIUL8vhsUUxQ/1SqJP/uunWTR1Z8/bXSERUJorBm3ihRQj6x/uADuQasvT0EBspfVyH3Fi6Ui5Xu3AliRpIgCAD3zt9Dm6HNtCztcRr3zt8TiQqFDBgwAIBJkyYpHEnxVqdiHZZ2XsrgvYNZeGIhk1qJ34fw7nJMdw0ePJiyZcuyfft2tm/fTrly5Rg0aFBBxFZ0LVkin+z27690JMLbcnOT25XOmwcnTyodjSC8ont3eeqClRW4u8OUKfIoASFnMTEwfbr8M/TwUDoaQRAKi+r21TEqY5RpmcpARZWGVRSKSHheC8fFxYUGDRrQoEED3TSQF6eCCPlvoN1APOp78N+j/+XCvQtKhyMUATkmKn7//XdmzJhB7dq1qV27NtOnT+fGjRsFEVvRdOMG7Nkj9xN8qVWjoGcWLQILC3kKyJMnSkej98TUj7xXuzb83//Ju5v58+WZZnfvKh1V4SZJcpcPIyN5lpcY6JM/xPYu6CNrV2vMncwxMjFCixYDIwOkDInzG8+jSXv3DhPC2/Hz86Ny5crUq1cPGxsbzMzMRHdCBahUKr5z+47KpSvTf3d/nmaIzm7Cu8kxUVGqVKlMfYOPHz9OKXGC/faWLZPL9D8rzCPosXLlYMMGuH4dvvhC6WgKvd9//53U1FQAwsPDWbp0KYmJibrHjx49qlRoRVrJknKDoU2bICpKrv8aFqZ0VIXX+vVynY8FC6BGDaWj0V+XLl3K9vFxopC0oIfUBmq8D3nTM6gn4YTTe1dvOi7syG8//Ma2HttIT0lXOsRiZ+HChRw/fpzTp0/z4MEDHj58SGRkJMePH2fRokVKh1fsVC5dmQ0fbeDX+7/yxY/i2Fh4NzkmKlavXs0nn3yCpaUltWrVYvTo0axevbogYit6kpJg3Tq5c4S5udLRCHmhXTsYMwaWLpXPboQs9ezZEwMDA2JiYhg2bBi3b9+mX79+uscrVqz42vUGDx5MlSpVaNiw4WsflySJsWPHYm1tTePGjUXnkCx4e8Pp0/Kssw4dYPZs0GpzXq94qcbEieDiIhfSFN7eqFGjaN68OStXruSff/555fGBAwcWfFCCkAfUBmps3Gz4iZ+wcbOh5YSWuH3nRnRoNEFuQaQ9TlM6xGJl06ZNBAUFYWVlpVtWu3ZtNm/eTGBgoIKRFV+drDsxpvkYFkcu5sjvR5QOR9BjOSYqmjRpwoULF7h48SKXLl3i3LlzNGnSJFcvfvDgQerVq4e1tTXffPPNK4+vXr2aRo0aYWdnx3/+8x+uXLkCwK1btyhVqhR2dnbY2dkxYsSIN/xYhVRAADx6JFqSFjXffAN168KgQXIySngttVqNoaEh33//PWPGjGHBggXczcU8hIEDB3Lw4MEsHw8NDSU6Opro6Gj8/f0ZOXJkXoZdpDRoIHcC6dsXpk6VS60kJCgdlfI0GggJAfiRx49h1SpQi4Ll7+Tnn39my5Yt3L59GwcHB/r168eRI+KAVSiaHIY50H1jd26F32Jzp82kJqUqHVKxkZ6eTuXKlV9ZbmZmpms1KhS8eR/Oo37l+gzcM5CEJ+JAQ3g7OR6KpaamsnXrVpYvX87ixYuZOXNmruZ9aTQaPvnkE0JDQ7ly5QpBQUG6RMRz/fr149KlS5w/f57Jkyfz6aef6h6rU6cO58+f5/z580VjBIdGI191b9kSmjdXOhohL5UuDRs3wu3bMHGi0tEUWiVKlCAoKIiNGzfi5uYGkKuDCGdn5yxHWwDs2bMHHx8fVCoVLVq0IDExMVcJkOLKxAQ2b5ZPxo8elbuCFOd6sBoNdOoEvXoB2KJWy4OkNGK6+TurW7cus2fPZt68eURERDB27Fjef/99du/eneO6Go0Ge3t73b6if//+1KtXj4YNGzJ48GDdviM8PBxTU1PdhY0Xj0+yulhy8+ZNnJycsLa2pk+fPqSliSvgwrtrMqAJPYN7EhcZR2D7QFIepCgdUrFgZGT0Vo8J+atUiVJs8djC/cf3GR4yXNQlEt5KjomKjz76iD179mBoaEiZMmV0t5ycOnUKa2trateujZGREX379mXPnj2ZnlOuXDnd/x8/flx02xNqNODnB7//Dq1biyPgoqhlS5g8GdauhenT+QrkS7Tid62zYcMGTpw4wZdffomVlRU3b97UtRV7F3FxcdSsWVN338LCgri4uHd+3aJMpYIRI+RCm4aG4OwsNyPKyJC/trNmFZ+vb2io/HN4+qzmV1oaREbKy4W3d/HiRSZMmED9+vUJCwtj3759XL16lbCwMCZMmJDj+kuWLKF+/fq6+/379+fatWtcunSJlJQU1q5dq3usdevWugsb06ZNA7K/WDJlyhQmTJhATEwMFSpUYN26dXn86YXiyraXLb139+avi3+xse1GHv/9WOmQirwLFy5Qrly5V25ly5bNsVaOkL/sq9szu91sdl3dReAFMQ1HeHM5JipiY2PZtm0bkydPZuLEibpbTnJ78rBixQrq1KnD5MmTWbp0qW75zZs3sbe3x8XFhZ9//jm3n6fweX65bu5c+f7KlfL94nAGUNxMnQplysDMmfgBeHmJ3/ULGjRowLx582jatCkAVlZWTJkypUBj8Pf3x9HREUdHR+7fv1+g710YOTjAmTPg6grjx8vFI/v2lVtzFoev76lT8iColJcufD5+DOfPKxNTUTFmzBiaNm3KhQsXWLFihW67r1GjBrNnz8523djYWPbv38+QFwqFdOnSBZVKhUqlonnz5sTGxmb7GlldLJEkibCwMDw9PQHw9fXlhx9+eMdPKwj/qtetHl4hXiREJxDgEsCjO4+UDqlI02g0JCUlvXJ79OiRmPpRCExsORGXWi6MDh3NjYeia6TwZnJMVLRq1SpfM5KffPIJv//+O/PmzdMdvFSvXp0///yTc+fOsXDhQvr160fSa+b+F+qTjowMucT+sGEQHv7v0X5ysrhcV1SFhemqExqA+F2/ZN++fdjZ2dG5c2cAzp8/j7u7+zu/rrm5Obdv39bdj42NxTyLYrXDhg0jKiqKqKgozMzM3vm9i4IKFeCHH2DgQLh/Xz5Jl6Si/fU9cUJOzjg5wZ07civSF5UpI3dHEd6es7MzAwYM0HUJ02g09O/fHyDHkVTjx49n/vz5qF9TKCQ9PZ1Nmzbp9iMAJ06coEmTJri6uvLrr78CWV8sSUhIoHz58hgaGmZaLgh5qU6HOvQP7U9SbBIbnDeQ+EdizisJQhFkoDYgsEcgatS4bXVjRvgMQq6HoNEW4asgQp7JMlHRqFEjGjduzC+//ELTpk2pV68ejRs31i3PyZucPAD07dtXd1XD2NiYSpUqAeDg4ECdOnW4fv36K+sUqpOOjAz58tyCBdC1q1xav1kzWL8e6aVLktrkZHG5rig6d+7f8ePPiUuzOn5+fpw6dYry5csDYGdnx40b755dd3d3JzAwEEmSOHnyJKamplSvXv2dX7c4Uamgdm2AzG1AkpO1REYqElK++PlnueNJq1ZyHvmbb+TSMq1by7U7QIOJiZzAcHVVOlr9Fhsby9xnIwlTU1Px8PCgbt26Oa4XEhJClSpVcHBweO3jo0aNwtnZmdatWwPQtGlT/vjjDy5cuMCYMWPo3r17nn2GQn0xRCj0LF0sGXBkAE/inxDgHMCDmAdKhyQIijAva05N05pcjb+KX4QfXru86LS5k0hWCDnKMlEREhLCvn37CA0NJSYmhsOHD7Nv3z7d8pw0a9aM6Ohobt68SVpaGsHBwa9cPY2Ojtb9f//+/bqDmPv376N5dnJ/48YNoqOjqS0fRRce6elyBbp58+Qj2goV5KPbyZPlWhReXrB1KwQEoJKPgHXUJibicl1RZG8vX4p9kSTJPSFfHlteDJUoUQJTU9NMy153xfRlXl5etGzZkt9++w0LCwvWrVvH6tWrdUV2u3TpQu3atbG2tmbo0KGsXLkyX+Iv6uztwcTk5d+Hmm+/hdGj4do1RcJ6Z5Ikdw5u21auxXHxInz7Ldy6BVOmQPnycOgQBAUBTCcoSL5vYKBw4Hpu/fr1XLp0iblz59KtWzfatm2Ln59fjusdP36cvXv3YmlpSd++fQkLC8Pb2xuAGTNmcP/+fRYuXKh7frly5TB59je2S5cupKenEx8fn+XFkkqVKpGYmEhGRkam5a9TqC6GCIWGn5+frqaaSqXK9ntt0cIC3zBf0h6nscF5A/evioSXUPyExoTyR+IfuvvJacn88ucv7LyyU8GoBL0gZSEhISHbW27s379fqlu3rlS7dm1p9uzZkiRJ0tSpU6U9e/ZIkiRJY8eOlRo0aCA1adJEatOmjXT58mVJkiRp586duuX29vbS3r17c3wvBweHXMX01lJTJen4cUn6+mtJ6thRksqUkST5GFiS6teXpJEjJSk4WJLu3s28XkaGJLVvL0kmJpKkUsn/tm8vLxfyxfTp0yVAd5s+fXrBvPELv+sMkL8j5ubyd6RePUk6ebJg4siFfN9eXmPw4MHSli1bpEaNGknXr1+XRo8eLQ0fPrzA43hOiZ9BYfa6XVWzZpLk7S1JRkby17hjR0nat08/dl9arSQdOSJJrVvLsVerJkmLFknS48dZr5PNn8RiL7fby5kzZ3S3kydPSk2aNJFGjRqlW/Ymjh07JnXt2lWSJElas2aN1LJlS+nJkyeZnnP37l1Jq9VKkiRJkZGRUs2aNSWtViulp6dLVlZW0o0bN6TU1FSpcePGumMMT09PKSgoSJIkSRo+fLi0YsWKHGMR+wvhXfx16S9pQdUF0nyz+dLd83dzXkHPFfftpbh//pfNDJ8pMR0Jv8w3w5mGUr9d/aTDMYelDI0eHFgI+SK77UUlSa/vF2NlZYVKpXptOxmVSpUnQ7bzkqOjI1FRUXn3gqmp8pXw8HCIiJDLwj95Ij9mawtt2oCLi3yJrmrV7F9Lo5Enep8/L4+kcHUVl+uKqme/66+6dWP2vn3y7zo8HAYNgrg4+RLu9OlgbKxomHm+veTCkydPmDNnDocPH0aSJDp16sTUqVMpWbJkgcbxnBI/g8Iuq13V33/DmjVyS9O4OHmayCefwODB8oiEwkSS5BERM2fKtSjMzeHzz+Hjj+FZuYQsZfU3T8j99tK2bdssH1OpVISFheX6PcPDw/n2228JCQnB0NCQWrVqUbZsWQA8PDyYNm0ay5cvZ9WqVRgaGlKqVCkWLlxIq1atADhw4ADjx49Ho9EwePBgvvzyS0Aeqdm3b18ePHiAvb09mzdvxjiHfbLYXwjvKuF6AoHtA0l7nIb3IW/Mm2U9HVrf6cv2MnjwYN10s8uXL7/yuCRJjBs3jgMHDlC6dGkCAgJ0hYGzoy+fv6CEXA/Ba5cXyWnJumWlDEvR1rItJ2JP8PDpQyzKWeDT2AdfO19sKtkoGK1Q0LLbXrJMVOibHHcKz4/Az52Txzi/nCx4+lSuMfFiYuJ5vYHGjeWkxPPEhBgCKuTglROef/6BTz+F9euhUSMIDFR0+o/4Iyp+Bm8jPV0uvLlsmVzvoXRpGDBAnhrSsKGysUkS7N8vJyhOn4b33oMvvpBzhLnNC4pERdaK+/ZS3D+/kDce3nxIYPtAnsQ/of+B/rz3n/eUDilf6Mv28tNPP2FiYoKPj89rExUHDhxg2bJlHDhwgMjISMaNG0dkLgo36cvnLygarYZOmzsRGRfJ47THlDEqg5O5E4e8D5GuTWffb/sIuBDAwZiDaCUtrWq2YmCTgfS27Y1pSdOc30DQa9ltL1lOEL/2bELy2bNnX3vTK89bhHp5/dt3r0MHOHoU/Pzkycvly8uJCD8/ePAAhg+H77+H+Hi4cAGWLoWePUWSQng7pqawbh2EhMitFZo1g1mz5DO/Im78+PEAdOvWDXd391dugv4oUQJ69YKffpJzvl5esHGjnHtr107eZT6b+l9gJElOnjg4QLdu8ua1Zg1ER8OIEYoPXiq2lixZQlJSEpIkMWTIEJo2bcrhw4eVDksQFFXBqgKDfhpE2epl2dxpMzeOvtno5Of1MZ7fclP3Rcias7MzFStWzPLxPXv24OPjg0qlokWLFiQmJnL37t0CjLBoMFAbcMj7EEE9g5jZdiZBPYM45H0IA7UBJQ1L0su2F/v77Sd2QizzP5zPw5SHDAsZRrX/VaP/7v78eONHUXizmDLM6oH//e9/rFmzhokTJ77y2JsO31RcaKhc+PLxY/l+crJcXe3YMbncvb09jBolT+do3VoujCkI+aFrV7h8GcaMgWnTYO9e+UyvQYN3fmk/Pz9mzJihuz99+vRCcRDzvBXhpEmTFI5EyEt2drB2rVxPeO1aWLkSPDzkkQyjRsGQIXLzo/yi1cqJkVmz5FxynTrygCVvbzmhIihr/fr1jBs3jkOHDpGQkMCmTZsYMGAAHTt2VDo0QVBUOYtyDPxpIJs+3MTWrlvps7sPdbvk3BEH5L/zz5MVYvRX/suqzfHrOov5+/vj7+8PILoEvYaB2gA3GzfcbNyyfE71stX57IPPmNRqElF3ogg4H8DWy1vZemkrNcvVxKeJD75NfKlbKXfbi6D/shxRsWbNGgCOHTv2yk2vkhQA586hfZ6keEYC+Yj2wQM4cwYWLgR3d5GkEPJfpUpyR5gdO+TWA02bwv/+J4/8eQd+fn66AxdJkgpFkgLQtRlMSEigRYsWuLi4ZLoJ+q1SJbn0yu+/w+7dcsLg88/BwkKuC5Hb7ry5vVKo0cC2bfKMPE9PuaFOYKDclWTQIJGkKCye74sOHDiAj48Ptra24sRKEJ4xqWqC7zFfqthWIbh7MFd3X1U6JOEdiS5BeUelUtHMvBkruq7g7sS7bPPcRsMqDZn7y1xsltvwn/X/Ye3ZtSSlJikdqpDPskxUnD59mnv37unuBwYG8tFHHzF27FgePNCzXtD29nJL0BeoTEygT5/CVwlOKD48PeXRFa6uMGmSPPUoJkbpqPLNvn37sLGxYcCAAYSEhOjaAwpFg6Eh9OgBYWFw6RL4+kJwsDxgrXVr2L49+5lOOSXaMjJgyxa5FkbfvvKIiq1b4coVuU6GYZbjAwUlODg40LFjRw4cOECnTp149OhRrtoRC0JxUbpyaXyO+lDDoQY7eu/g0tZLSockvCSrNsdCwSlpWJLetr050P8AtyfcZt6H83iQ8oCh+4ZS7dtqeO/25scbP6KVtEqHKuSDLI8ahg8fjpGRESAXm/n888/x8fHB1NSUYcOGFViAecLVFZycwMREnuphYiLfd3VVOjKhuKtaVb4MHRgoJy2aNIEVK+SzsCJmw4YNxMTE0KtXL4KCgqhTpw5DhgxROiwhHzRsCKtXQ2ysPFjozh05L2xlBbNny11EcisjQ948GjSQB8EZGspJj8uX5RoZooFS4bRu3Tq++eYbTp8+TenSpUlLS2PDhg1KhyUIhUrJ8iXxPuzNe/95j93euzm3/pzSIQkvcHd3JzAwEEmSOHnyJKampq+d9iEUjBplazD5g8n8OupXIodEMtBuIPuj99NhUwcsF1vyVdhXxDwouhf8iqMsExUajUZXYGbbtm0MGzaMnj17MmvWLGL07aqvgYHcry4oSC4JHxQk3xdHuEJhoFLJl4QvX5YvPY8eDR07wp9/Kh1ZnitRogSurq707dsXBwcHfvjhB6VDEvJRhQpys5vr12HfPrmz89SpULMm+PjI3Tme02jkWrPwFSEhctOl9euhXj15dEbp0rBrl1yPolcvEBfnCze1Wk3VqlW5cuUKP/30E7/++iuJiYlKhyUIhY5xWWP6H+hPnQ512PvxXk6tOKV0SMWGl5cXLVu25LfffsPCwoJ169axevVqVq9eDUCXLl2oXbs21tbWDB06lJUrVyocsQDy1JDm5s1Z2XXlK1ND6i6rS+sNrVl3dp1uaohGqyHkegizImYRcj1EFObUI1kOltVoNGRkZGBoaMjRo0d1BWIA/RyybWAAbm7yTRAKIwsLufDr2rXy2V2jRrBokTzxXqVSOrp3FhoayrZt2wgPD6dNmzYMGTKE7du3Kx2WUABe3P1euyYPGgoIgE2boEUL+OQTOSkhJy788PSUv/JPn8rdPPbskTt6FIHNoNiYMmUK27Zto0GDBhg8uyigUqlwdnZWODJBKHxKlC5B37192dl7J6GjQ0l/ks4Hn32gdFhFXlBQULaPq1QqVqxYUUDRCG/j+dSQ3ra9ufPoDpsubCLgQgBD9g1hTOgYetTvwdX7V4lOiOZxeubWqAZqccG6sMsyUeHl5YWLiwuVK1emVKlStG7dGoCYmBhMTUVPW0HIFyoVDB0KH34oJyg+/lieGrJmDej5cMPAwED69OnDd999h7HoGVlsvf8+LFsGc+bIyYrly+UBRf8yIDVVHjExfbp8EwkK/fPDDz/w22+/iW1dEHLJ0NiQXjt78b339/w4+UfSn6TjMs0FldgBCkKu1Chbgyn/mcLkDyZzKu4UAecDCLwQyJOMJ7rnJKclExkbSWhMaLYdSITCIctExZdffkn79u25e/cuHTt21O0otVoty5YtK7AABaFYsrKSqxIuWya3ULC1lfs/9umjt2dtOV25EIqXcuVg7Fh5ptPAgfLoihdJklyPQk+/7sVe7dq1SU9PF4kKQXgDBiUM8NjqgWEpQyL8IshIyaD93PYiWSEIb0ClUuFk4YSThRNVylRhZsRMeGETSk5LZtqxaaRp0uhQuwNljcsqF6yQrWzrpLdo0eKVZTY2NvkWjCAIL1CrYdw46NxZPpPz8pJHV6xcCZUrKx3dGzt58iRjxozh6tWrpKWlodFoKFOmDElJor1UcaZWQ+/e8P33kJz87/IyZcDOTrm4hHdTunRp7OzsaN++faZkxdKlSxWMShAKP7WBmo/Wf4RhKUOOzztO+pN0Oi/ujEotkhWC8KaamTfDxNiE5LR/DzAM1YZcT7hOz+09KaEuQRvLNnSz6YabjRtWFawUjFZ4mWjoJgiFXb168PPP8O23MG0aRETAd99B9+5KR/ZGRo8eTXBwML169SIqKorAwECuX7+udFhCIfC8MVNkJCQnazAxMRCNmfScu7s77u7uSochCHpJpVbRdWVXDEsaErk4kvSUdNxWu6E2EFWEBeFNuFq74mTuRGRcJI/T/q1Rsb/ffk7GniTkeggh0SGMPTiWsQfH0sCsAW513ehWrxstLFpgqBanykoSP31B0AeGhvIUkK5d5XYJPXrIE/uXLoXy5ZWOLtesra3RaDQYGBgwaNAg7O3tmTt3rtJhCQp73pgpNBS6dZtOUNBsXF1FYyZ95uvrq3QIgqDXVCoVnRZ2okTpEvzy9S9onmr4aMNHqA1FskIQcstAbcAh70OExoRy/t557KrZ4WrtioHaABdLF1wsXVjQcQExD2LkpMX1EBaeXMj8/5tPxVIVcbV2pZtNNzpZd6J8Sf053i4qxN5OEPRJo0byZedp02DrVmjYUD7D0wOlS5cmLS0NOzs7Jk+ezKJFi9BqtUqHJRQSzzuDwBzc3ESSQl/17t0bgEaNGtG4ceNXbrml0Wiwt7fH7Vmnrps3b+Lk5IS1tTV9+vQhLS0NgNTUVPr06YO1tTVOTk7cunVL9xpz587F2tqaevXqceiF/eTBgwepV68e1tbWfPPNN3nwqQUhf6hUKtrPaU/b2W25uPkiO/rs4Nr313DGmesh19FqxN9QQciJgdoANxs3vnL+Cjcbt9d2+7CuaM34FuP50edH4j+LZ7vndtxs3Dj0+yH67uqL2QIz2m1sx8ITC7meIEYDFxSRqBAEfWNkBDNmwMmTYGoq17AYPhwSEyEkhK8AQkJAU7j6RG/atAmtVsvy5cspU6YMt2/fZteuXUqHJQhCHlqyZAkAISEh7Nu375Xbm7xO/fr1dfenTJnChAkTiImJoUKFCqxbtw6AdevWUaFCBWJiYpgwYQJTpkwB4MqVKwQHB/Prr79y8OBBRo0ahUajQaPR8MknnxAaGsqVK1cICgriypUrefgTEIS85/ylMx0WdODa7mts77WdNrRhl9cuNnfaLJIVgpDHTEua0su2Fxu7b+TexHscH3ycz1p9RvyTeCYenki95fWwWWbDxEMTOXbzGOmadKVDLrJEokIQ9JWjI5w5A599Bv7+cvvS3r3xA7nwZqdOhSpZUatWLR49ekRqairTp09n4cKFWFtb57heTlc///jjD9q3b0/jxo1p06YNsbGx+RG+kM/8/Px0le1VKhV+fn7KBiS8lerP2ijXqlXrtbfciI2NZYzQk08AAB4QSURBVP/+/QwZMgQASZIICwvD09MTkKeV/PDDDwDs2bNHN83E09OTo0ePIkkSe/bsoW/fvhgbG2NlZYW1tTWnTp3i1KlTWFtbU7t2bYyMjOjbty979uzJ6x+DIOS5yu9XxsDYAEkjoUZNWnIasSdiiQmNUTo0QSiyDNQGtKrZiq/bf83FkRe5Oe4my12XU6diHZafXk67wHaYLTCj786+bL64mYQnCZnW12g1hFwPYVbELEKuh6DRFp7jcn0galQIgj4rWRLmz5e7gHz+OUgSBiC3T4iMlCf9uynbJ1qSJGbMmMHy5cvRarVIkoShoSFjxoxh2rRp2a77/OrnkSNHsLCwoFmzZri7u9OgQQPdcyZNmoSPjw++vr6EhYXxxRdfsOnlXpdCoefn5yeSE0VA2bJlX9tKUZIkVCpVrrr8jB8/nvnz5/Po0SMAEhISKF++PIaG8iGLhYUFcXFxAMTFxVGzZk0ADA0NMTU1JSEhgbi4uEydy15c5/nzny+PjIx8bRz+/v74+/sDcP/+/RzjFoT8dPfcXTRpmU9y0p+kc2jCIbQZWmzcbET9CkHIZ5blLfmk+Sd80vwTktOS+fHGj7raFtt+3YZapaalRUu62XTD1dqV7qu7czPtJpQA0sHKyIroadGvnX4ivErs0QShKEhNfXXZ48dw/nzBx/KSRYsWcfz4cU6fPs2DBw94+PAhkZGRHD9+nEWLFmW7bm6ufl65coV27doB0LZtW3F1VBAU9OjRI5KSkl65PV+ek5CQEKpUqYKDg0MBRJu9YcOGERUVRVRUFGZmZkqHIxRz1e2rY1TGKNMytZGalAcpbOuxjSVWS4iYGcGjO48UilAQihcTIxO6v9+dte5ruTPxDqeGnOKr1l/xJP0Jnx/9nCbfNeGW6hYYI59xG8N94/uExoQqHLn+EIkKQSgK7O2hTJnMy8qUATs7ZeJ5waZNmwgKCsLK6t/e1LVr12bz5s0EBgZmu+6LV0sh81XR55o0acLu3bsB+P7773n06BEJCZmH3j3n7++Po6Mjjo6O4gqpIBSAv//+mz///FN3y8nx48fZu3cvlpaW9O3bl7CwMMaNG0diYiIZGRmAPDXE3NwcAHNzc27fvg1ARkYG//zzD5UqVcq0/MV1slouCIWdtas15k7mGJkYoUWLkYkRtVrX4tM7n9Ln+z6YNTAjfHo4i95bxPae27nx4w0kraR02IJQLKhVapqZN2NG2xmcHX6W2AmxuNu4I5F5G0xOS2bi4YlMOzaNH679wJ///Ikkie00KyJRIQhFgasrODmBiQkaABMT+b6rq9KRkZ6eTuXKlV9ZbmZmRnr6uxcg+vbbb4mIiMDe3p6IiAjMzc0xyKJlhLhCKggFY+/evdStWxcrKytcXFywtLTENRf7o7lz5xIbG8utW7cIDg6mXbt2bNmyhbZt27Jz504ANm7cyEcffQSAu7s7GzduBGDnzp20a9cOlUqFu7s7wcHBpKamcvPmTaKjo2nevDnNmjUjOjqamzdvkpaWRnBwMO7u7vn3gxCEPKI2UON9yJueQT0JJ5yeQT3xPuSNobEh73d/H+9D3oyJHkOLCS24FXGLTR02sfz95ZxYeIKUBylKhy8IxYp5OXOGOgzFxMgk03JDtSFPM54y5+c59NjWg1qLa2G2wIyOmzry+Y+fs+PXHfz+4HeRvHhG1KgQhKLAwEBuUxoayvRu3ZgdFCQnKQpBj0cjI6O3egzI1dXPGjVq6EZUJCcns2vXLsqXF72uBUFJU6dO5eTJk3z44YecO3eOY8eOsXnz5rd+vXnz5tG3b1+++uor7O3t+fjjjwH4+OOPGTBgANbW1lSsWJHg4GAAbG1t6d27Nw0aNMDQ0JAVK1boEpjLly+nU6dOaDQaBg8ejK2t7bt/YEEoAGoDNTZuNvzET9i42bzyeEXrinRc0JF2s9pxZecVolZFcXjiYcK+DMO2jy2OIx0xb27+2joygiDkLVdrV5zMnYiMiyT5aTImJU1wMnfikPchUjWpXPrrEmfvnuXM3TOcvXuWhScWkq6VL+CZGptiX92eptWa0rS6fLOpZFPsaluopCKSsnF0dCQqKkrpMAQBkLsWKLVp5ea9C3J7MTAwoMzL01KQi+s9ffo021EVGRkZ2NjYcPToUczNzWnWrBlbt27NdGIRHx9PxYoVUavVfPnllxgYGDBz5swc4xL7DOFlSm63hd2bbi/Pn9+kSRPOnTuHWq2mSZMmXLhwIR+jzD9ifyEUJm+yr7p34R5Rq6O4tPkSaclpVLOvhuNIRxr1a/RKzYu8ok/by8GDBxk3bhwajYYhQ4bw+eefZ3r8zz//xNfXl8TERDQaDd988w1dunTJ9jX16fML+Wua3zRmBc2CasA9mOo1lZl+rz9GTc1I5df7v3L27lnd7cJfF3ia8RSA0iVKY1fNLlPyooFZA0oYlHjt62m0GkJjQjl39xz21e1xtXYtlImO7LYXMaJCEIR8pXmHFqmGhoavvfo5bdo0HB0dcXd3Jzw8nC+++AKVSoWzszMrVqzIw+gFQXgb5cuXJzk5GWdnZ/r370+VKlVem7AUBCF/VWtSDbdVbnSY34GLmy8StSqKkGEhHJl0hMYDGuM40pEqtlWUDlMRueksNnv2bHr37s3IkSO5cuUKXbp04datW8oFLeiVmX4zs0xMvMzY0FiXgHguQ5vBtfhr8siLO2c4e+8sG85vYPnp5fI6BsY0rtpYt17T6k1pWKUhJdQlqDuzrt53HBGJCkEQCrUuXbq8cvXixRETnp6eeHp6FnRYgiBkY8+ePZQqVYpFixaxZcv/t3fvUVXW+R7H33uzBUdQNNNShNRI4xagXJayTOmmIKmpx8HRSRvRdZqao1NjclaljM0y7bJU1LE0TtNMCS01L2NK4wXLUAcJaY1DKirMIGaJDV5QAjbP+cM1+8ghaaNsNvh8Xmuxljw3vr+t+yN8eX7P7wMuXLjwo8sRi4jreHX2IvrpaKL+M4qy/WV88dYXFKwt4NCqQwQMCyDq6SiCxgdh8zLPjwbXrywGOFYWu75Rcf2yyhcuXKB3795uqVXMyWa1EdozlNCeoTwZ/iQA9UY9xeeL/+/Oi7MFfPj3D3n7i7cd5/h38afMo+zaiiNwbcURz2srjiQNSHLTaJpPD9MUaUFpaWmOuZ8Wi4W0tDT3FiQi0opOnDhBbm4u3t7eWK1WbDYb06ZNY9CgQVRWVrq7PBHTs1gsBMQF8MSfnuC58ud45LVHuFR+iY9+9hFL/Zey6793UVna+L367+9v/v1xO3x/48zKYmlpabz//vv06dOHxMREVqxY8YPX0qpi0lqsFisD7xzI5LDJvP7Y6+x+cjffvfAdp/7rFOv/Yz1zh87Fw+JBXX1dg/Mu11zmtdzX2HZ8G99d/c5N1TePGhUiLSgtLQ3DMBwft8N/5CIizpozZw5dunRptN3X15c5c+a4oSIRuZFOd3Yibm4cvyr+FVOyp+A/1J/9r+1nef/lrBu9juPbjlNvrwdg/svzOfbnYzzIgxz78zHmv2yOO6QyMzOZPn06p0+fZvv27fz85z+nvr6+0XFaVUzcyWKx0K9bPyYGT2TRw4tYOmopPh0arjhitVjJLcvl8czH6f5ad4JWBZGyNYV3D7/L8fPH2+Qzusxzf5eIiIi41DfffENYWFij7WFhYZrXLdJGWawWAkcGEjgykAtlFyhYW0DBOwVkPp6Jb4AvkSmRnPrLKc4WnmUEI9g4eSN+sX5M/WQqVo/2+ztPZ1YWy8jIIDs7G4AhQ4ZQXV1NRUUFPXua87ke0j4kBCYQ26fxiiObfrqJgq8LyC3LJbcsl41fbSTjcAYAd3a6k6H+Q4nzjyPOP47BvQfT0dbRreNQo0JERERaRFPTO65evdqKlYjIzfD19yV+YTwPvvwgx7YeI391Pnvn73Xst2Kl5nIN5X8t58SOEz+4TGp7ER0dTXFxMSUlJfj5+ZGVlcW6desaHBMQEMDu3buZPn06X331FdXV1bpjQto8D6sHQ08NZXfmbrgbLp+9zNDJQ+ns1ZnhfYczvO9w4NrzLo5WHCX3n9caF/vL9rP12FYAPD08Gdxr8LXGRUAcQ/2H0tO7dRt0alSIiIhIi4iKimLt2rXMnDmzwfZ33nmHwYMHu6kqEWkujw4eBE8IJnhCMDtm7yAvPa/B/pqqGs4Wnm3XjQpnVhZ78803mTlzJkuXLsVisfCHP/zB8SwykbbMmRVHrBYrwT2CCe4RzMzB1/7f/rbqW/aX7Xc0L9Lz0nnjwBsABN4R6LjjIi4gjvvvvB+rxXV3ValRISIiIi1i2bJlPPHEE3zwwQeOxkR+fj41NTVs2rTJzdWJyM2499F7KfyfQmou1zi2eXp7cnfE3W6sqmX82MpiwcHB5ObmtnZZIm7T07sn4+4fx7j7xwFQXVfNF2e+cEwX+bj4Y9778j0AunXsxhD/IY7mRbRfNJ06dMJeb2fHiR0c/vowkb0iSQhMuKllUV3aqMjOzmb27NnY7XZSUlJITU1tsP+tt95i1apVeHh44OPjw5o1axxLAr366qtkZGTg4eFBeno6I0eOdGWpIiIicovuuusu9u/fT05ODkeOHAFg9OjRPPTQQ26uTKT9S0tL47e//S1w7eF5CxYsaJWHdgcmBOIX60f5X8upvlxNR5+O+MX6EZgQ6PKvLSLu1dHWkbiAa3dQABiGQfF3xY47LnLLctlevB24tjRqxF0RfFP1DeeqzvG9/Xu8Pb2J9Yvlk6mfNLtZYTFc9IhPu93OgAED2LlzJ3369CE6OprMzMwGaxNfvHjR8XTwrVu38vvf/57s7GyKioqYPHkyeXl5nDlzhkceeYTjx4/j4XHjwUVFRZGfn++KoYi0KxaL5Uef3Kv3i14DacyZ945Zmf39Yvbxi9Tb6zmx4wQzH5/J2j+vJTAh8IYP0jT7+8Xs4xfzOX/lPAdOHyD3n7lsPb6Vom+L4LoZUp6GJxt/tpGkAUmNzm3q/eKySSV5eXkEBgbSv39/PD09SU5OZsuWLQ2OuX4Js6qqKsecry1btpCcnIyXlxf9+vUjMDCQvLyGc+NEpKF/r3EO3DZrnIu0Br13RESatvCVhQx8fCCf8RkDHx/IwleanvsuIubRvVN3kgYk8eojr5Icktxofw01FJ4tbPZ1XdaoKC8vx9/f3/F5nz59KC8vb3TcqlWruPfee3nhhRdIT09v1rki8n/S0tIwDMPxoR+2RJyj907bUV1dTUxMDOHh4YSEhLBgwQIAhg0bRkREBBEREfTu3Ztx467Nnd27dy++vr6OfdfPLc/OzmbgwIEEBgayePFix/aSkhJiY2MJDAzkpz/9KTU1NYhI05STIuKMyF6R+Hj5NNjm4+VDxN0Rzb6W2xc/fuaZZzh58iRLlizhd7/7XbPOXbNmDVFRUURFRXHu3DkXVSgiIiKtwcvLiz179vDll19SWFhIdnY2Bw8eZN++fRQWFlJYWMiQIUMYP36845xhw4Y59s2fPx+4Nv30mWeeYceOHRQVFZGZmUlRUREA8+bN49e//jUnTpygW7duZGRkuGWsIiIit5uEwARi/WLx8fTBggUfTx9i/WJJCExo9rVc1qjw8/OjrKzM8fnp06fx8/O74fHJycls3ry5WefOmjWL/Px88vPztaaxiIhIO2exWPDxufabmNraWmpraxssBXjx4kX27NnjuKPiRm40/dQwDPbs2cPEiRMBmDZtmuN7DxEREbk1HlYPPpn6CZkTMlkYv5DMCZk39SBNcGGjIjo6muLiYkpKSqipqSErK4sxY8Y0OKa4uNjx548//pj77rsPgDFjxpCVlcX3339PSUkJxcXFxMTEuKpUERERaSPsdjsRERH07NmTRx99lNjYWMe+zZs38/DDDzd4xtWBAwcIDw8nISGBv//978CNp5CeP3+erl27YrPZGmwXERGRluFh9SBpQBIvPfgSSQOSbqpJAS5cntRms7Fy5UpGjhyJ3W7nF7/4BSEhIcyfP5+oqCjGjBnDypUr2bVrFx06dKBbt2689961NVlDQkKYNGkSwcHB2Gw2xxKmIiIicnvz8PCgsLCQyspKnnjiCY4cOUJoaCgAmZmZpKSkOI4dNGgQ//jHP/Dx8WH79u2MGzeuwS9BbsWaNWtYs2YNgKaXioiItDKXNSoAEhMTSUxMbLDt+gddLV++/Ibnvvjii7z44osuq01ERETarq5duxIfH092djahoaFUVFSQl5fHpk2bHMdcf2dFYmIiv/zlL6moqLjhFNLu3btTWVlJXV0dNputyWmps2bNYtasWcC15dNERESk9bi0UdGaSktLnfpG4ty5c6Z7noUZxwwad1NKS0tbp5g2zJnM0L8hczHjuJ0dc2tlxrlz5+jQoQNdu3bl6tWr7Ny5k3nz5gGwYcMGkpKS6Nixo+P4s2fPctddd2GxWMjLy6O+vp7u3bvTtWtXx/RTPz8/srKyWLduHRaLhfj4eDZs2EBycjLvvfceY8eO/dG6lBc3pnGbi77H+HH6meTGzDhm0Lib0lRe3DaNioqKCqeOi4qKIj8/38XVtC1mHDNo3NI0ZzLDrK+lxm0ebW3MX3/9NdOmTcNut1NfX8+kSZNISkoCICsri9TU1AbHb9iwgdWrV2Oz2fjJT35CVlYWFovlhtNPAZYsWUJycjIvvfQSkZGRzJgx40frUl7cmMZtLmYdd3PoZ5IbM+OYQeO+WbdNo0JERETatwceeIDDhw//4L69e/c22vbss8/y7LPP/uDxPzT9FKB///7k5eXdUp0iIiLiWi5b9UNEREREREREpLk80tLS0txdRGsbPHiwu0todWYcM2jccuvM+lpq3OZhxjG7illfS43bXMw6blcw42tpxjGDxn0zLIZhGC1Yi4iIiIiIiIjITdPUDxERERERERFpM0zRqCgrKyM+Pp7g4GBCQkJYvny5u0tqVXa7ncjISMeT082gsrKSiRMncv/99xMUFMSBAwfcXVKrWLp0KSEhIYSGhjJ58mSqq6vdXVK7o7xQXigvpDnMnBnKC+WFNI+Z8wKUGWbJjJbKC1M0Kmw2G2+++SZFRUUcPHiQVatWUVRU5O6yWs3y5csJCgpydxmtavbs2YwaNYqjR4/y5ZdfmmL85eXlpKenk5+fz5EjR7Db7WRlZbm7rHZHeaG8MMP4lRctx8yZobxQXkjzmDkvQJlhhsxoybwwRaOiV69eDBo0CIDOnTsTFBREeXm5m6tqHadPn+bjjz8mJSXF3aW0mgsXLvDZZ58xY8YMADw9Penataubq2oddXV1XL16lbq6Oq5cuULv3r3dXVK7o7xQXigvpDnMmhnKC+WFNJ9Z8wKUGWCezGipvDBFo+J6paWlHD58mNjYWHeX0irmzJnDa6+9htVqnr/qkpISevTowVNPPUVkZCQpKSlUVVW5uyyX8/Pz4ze/+Q0BAQH06tULX19fHnvsMXeX1a4pL25/ygvlRUsyU2YoL5QXcmvMlBegzDBLZrRkXpjnXwpw+fJlJkyYwLJly+jSpYu7y3G5bdu20bNnT9Mth1NXV0dBQQFPP/00hw8fxtvbm8WLF7u7LJf717/+xZYtWygpKeHMmTNUVVXx/vvvu7usdkt5YQ7KC+VFSzFTZigvlBfKi1tjprwAZYaZMqMl88I0jYra2lomTJjAlClTGD9+vLvLaRW5ubls3bqVvn37kpyczJ49e5g6daq7y3K5Pn360KdPH0eHeuLEiRQUFLi5KtfbtWsX/fr1o0ePHnTo0IHx48ezf/9+d5fVLikvlBe3O+VFyzJbZigvlBfKi5tntrwAZYaZMqMl88IUjQrDMJgxYwZBQUE899xz7i6n1bz66qucPn2a0tJSsrKyeOihh0zRAb/77rvx9/fn2LFjAOzevZvg4GA3V+V6AQEBHDx4kCtXrmAYBrt3777tH9jjCsoL5YXyQprDjJmhvFBeKC9ujhnzApQZZsqMlswLWwvX1ibl5ubypz/9ibCwMCIiIgBYtGgRiYmJbq5MXGXFihVMmTKFmpoa+vfvz7vvvuvuklwuNjaWiRMnMmjQIGw2G5GRkcyaNcvdZbU7ygvzUV4oL26FMsNclBfKi1uhvDAfs2VGS+aFxTAMo4XrExERERERERG5KaaY+iEiIiIiIiIi7YMaFSIiIiIiIiLSZqhRISIiIiIiIiJthhoVIiIiIiIiItJmqFEhIiIiIiIiIm2GGhXthMVi4fnnn3d8/sYbb5CWltYi154+fTobNmxokWs1Zf369QQFBREfH+/U8TdbV2lpKevWrWv2eSK3C+WF85QXYnbKC+cpL0SUGc2hzLg1alS0E15eXnz00UdUVFS4u5QG6urqnD42IyODtWvXkpOT48KKbi4UmjMOkbZOeeE85YWYnfLCecoLEWVGcygzbo0aFe2EzWZj1qxZLF26tNG+/9/l8/HxAWDv3r0MHz6csWPH0r9/f1JTU/nggw+IiYkhLCyMkydPOs7ZtWsXUVFRDBgwgG3btgFgt9uZO3cu0dHRPPDAA7z99tuO6w4bNowxY8YQHBzcqJ7MzEzCwsIIDQ1l3rx5ACxcuJDPP/+cGTNmMHfu3EbnLFmyhLCwMMLDw0lNTW20v2/fvo5AzM/PZ8SIEQB8+umnREREEBERQWRkJJcuXSI1NZV9+/YRERHB0qVLnR5HVVUVo0ePJjw8nNDQUD788MMf/4sRaYOUF8oLEWcpL5QXIs2hzFBmtBpD2gVvb2/jwoULxj333GNUVlYar7/+urFgwQLDMAxj2rRpxvr16xscaxiGkZOTY/j6+hpnzpwxqqurjd69exvz5883DMMwli1bZsyePdtx/siRIw273W4cP37c8PPzM65evWq8/fbbxiuvvGIYhmFUV1cbgwcPNk6dOmXk5OQYnTp1Mk6dOtWozvLycsPf39/49ttvjdraWiM+Pt7YtGmTYRiGMXz4cOPQoUONztm+fbsxZMgQo6qqyjAMwzh//nyjcd1zzz3GuXPnDMMwjEOHDhnDhw83DMMwkpKSjM8//9wwDMO4dOmSUVtba+Tk5BijR492XN/ZcWzYsMFISUlxnFdZWenE34xI26O8UF6IOEt5obwQaQ5lhjKjteiOinakS5cuPPnkk6Snpzt9TnR0NL169cLLy4t7772Xxx57DICwsDBKS0sdx02aNAmr1cp9991H//79OXr0KH/5y1/44x//SEREBLGxsZw/f57i4mIAYmJi6NevX6Ovd+jQIUaMGEGPHj2w2WxMmTKFzz77rMkad+3axVNPPUWnTp0AuOOOO5weX1xcHM899xzp6elUVlZis9kaHePsOMLCwti5cyfz5s1j3759+Pr6Ol2HSFujvGhMeSHyw5QXjSkvRG5MmdGYMqPlqVHRzsyZM4eMjAyqqqoc22w2G/X19QDU19dTU1Pj2Ofl5eX4s9VqdXxutVobzIGyWCwNvo7FYsEwDFasWEFhYSGFhYWUlJQ4QsXb27vlB9eE68dYXV3t2J6amso777zD1atXiYuL4+jRo43OdXYcAwYMoKCggLCwMF566SUWLlzo4lGJuJbyQnkh4izlhfJCpDmUGcoMV1Ojop254447mDRpEhkZGY5tffv25YsvvgBg69at1NbWNvu669evp76+npMnT3Lq1CkGDhzIyJEjWb16teN6x48fbxBGPyQmJoZPP/2UiooK7HY7mZmZDB8+vMlzHn30Ud59912uXLkCwHfffdfomOvHuHHjRsf2kydPEhYWxrx584iOjubo0aN07tyZS5cuOY5xdhxnzpyhU6dOTJ06lblz51JQUNBk3SJtnfJCeSHiLOWF8kKkOZQZygxXa3xPirR5zz//PCtXrnR8PnPmTMaOHUt4eDijRo26qc5iQEAAMTExXLx4kbfeeouOHTuSkpJCaWkpgwYNwjAMevTowebNm5u8Tq9evVi8eDHx8fEYhsHo0aMZO3Zsk+eMGjWKwsJCoqKi8PT0JDExkUWLFjU4ZsGCBcyYMYOXX37Z8dAagGXLlpGTk4PVaiUkJISEhASsViseHh6Eh4czffp0Zs+e7dQ4/va3vzF37lysVisdOnRg9erVzr+AIm2U8mKEY7vyQqRpyosRju3KC5Efp8wY4diuzGh5FsMwDHcXISIiIiIiIiICmvohIiIiIiIiIm2IGhUiIiIiIiIi0maoUSEiIiIiIiIibYYaFSIiIiIiIiLSZqhRISIiIiIiIiJthhoVIiIiIiIiItJmqFEhIiIiIiIiIm2GGhUiIiIiIiIi0mb8L6Nvw234gyNv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0" y="7937"/>
            <a:ext cx="9192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/>
              <a:t>Sélection A, toute la base de données</a:t>
            </a:r>
            <a:br>
              <a:rPr lang="fr-FR" sz="1200" smtClean="0"/>
            </a:br>
            <a:r>
              <a:rPr lang="fr-FR" sz="1200" b="1"/>
              <a:t>Product related features</a:t>
            </a:r>
            <a:r>
              <a:rPr lang="fr-FR" sz="1200"/>
              <a:t>: 'mean_prod_descr_length', 'mean_prod_wei_g'</a:t>
            </a:r>
          </a:p>
          <a:p>
            <a:r>
              <a:rPr lang="fr-FR" sz="1200" b="1"/>
              <a:t>Shipping Related features</a:t>
            </a:r>
            <a:r>
              <a:rPr lang="fr-FR" sz="1200"/>
              <a:t>: 'avg_freight_payval_ratio', 'mean_ship_time'</a:t>
            </a:r>
          </a:p>
          <a:p>
            <a:r>
              <a:rPr lang="fr-FR" sz="1200" b="1"/>
              <a:t>Satisfaction related features</a:t>
            </a:r>
            <a:r>
              <a:rPr lang="fr-FR" sz="1200"/>
              <a:t>: 'tot_comment_length', 'mean_rev_score',</a:t>
            </a:r>
          </a:p>
          <a:p>
            <a:r>
              <a:rPr lang="fr-FR" sz="1200" b="1"/>
              <a:t>RFM related features</a:t>
            </a:r>
            <a:r>
              <a:rPr lang="fr-FR" sz="1200"/>
              <a:t> (Recency, Frequency, Monetary): 'time_since_last_purch', 'tot_price', 'tot_nb_ord', 'mean_nb_items_per_ord'</a:t>
            </a:r>
          </a:p>
          <a:p>
            <a:endParaRPr lang="fr-FR" sz="12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54" y="1213202"/>
            <a:ext cx="8676456" cy="1749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0" y="3175350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833" y="3185470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620" y="3146006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0" y="4581128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851" y="4581128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061" y="4581942"/>
            <a:ext cx="2689200" cy="135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5926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CoAAADXCAYAAADcFrAeAAAABHNCSVQICAgIfAhkiAAAAAlwSFlzAAALEgAACxIB0t1+/AAAADh0RVh0U29mdHdhcmUAbWF0cGxvdGxpYiB2ZXJzaW9uMy4yLjIsIGh0dHA6Ly9tYXRwbG90bGliLm9yZy+WH4yJAAAgAElEQVR4nOzdd1xV9f/A8ddlqiCKIIooCoIiOEBQzBRXuDBTG44yzT3IWal9M1emlSM10yy1clXmz5GK+v06c4AD0BwpmqCSuQfgAC6f3x83T5AsFTyA7+fjwQPuuWe8z73nXs55n8/n/TEopRRCCCGEEEIIIYQQBYCZ3gEIIYQQQgghhBBCPCCJCiGEEEIIIYQQQhQYkqgQQgghhBBCCCFEgSGJCiGEEEIIIYQQQhQYkqgQQgghhBBCCCFEgSGJCiGEEEIIIYQQQhQYkqgQQohn3Pjx4zEYDBgMBr1DeSTffvutFndsbKze4YgCLDY2VjtWvv32W73DydIff/xBq1atKFWqFAaDAV9f38de14P9HT9+fN4FKIQQQjwlkqgQQogi7P79+8ycOZPnnnuOUqVKUbx4cTw9PenduzcnTpzI9+3n5wVi2bJlCQwMJDAwEGtr6zxdtxB6GDFiBFu2bOHOnTsEBARQu3ZtvUPKVM+ePTEYDFSpUkXvUIQQQhRRFnoHIIQQIn/cuHGDFi1aEBUVBYCtrS2enp6cP3+eRYsWUatWLWrUqKFzlI8nOTmZkJAQQkJC9A7lqVJKYTQasbCQf98FTWpqKubm5k/UMunYsWMAvPrqqyxfvjyvQisUkpOTsbKy0jsMIYQQBYS0qBBCiCIqNDRUS1K88847XL9+nSNHjnDjxg327dtHnTp1sly2adOmGAwGmjZtqk3LrIvI/v37CQ4OxtHREWtraypVqkRISAgHDx7k22+/xc3NTZv3rbfeemidP/zwAw0aNMDGxgYbGxuaN2/Onj17tOd37NihbfPrr7+mWbNmFCtWjC+//DLTrh/p7/SuXLkSLy8vbGxsCAoK4uTJk9p6lVJMnDiRcuXKYWtrS/fu3Zk1a1auupJkt88PnD59mjfeeANnZ2esrKyoUKEC/fv3156/fv06oaGhuLq6YmlpiZOTE127duXMmTOZvt5hYWF4e3tjaWnJ0aNHAdiyZQvNmzfHzs6OYsWKERgYyC+//JJl3Pfu3cPe3h6DwcC0adO06ZcuXcLCwgKDwcCyZcsAmDlzJt7e3tjY2GBnZ4ePjw9vvfVWluvOSm7fj8zu0Of0/i5dupQqVapQsmRJBg0axL1793j//fcpU6YMFSpUYOLEiZnGdOvWLbp3707JkiVxcnJiwoQJKKW05xMSEhgxYgRubm5YWVnh7OzMgAEDuHnzZqbxPjjOraysuHXrVqbbNBqNTJ8+HR8fH6ytrbGzs6N58+Zs3boV+Kfl0enTpwFYsWIFBoOBnj17ZvnaXrp0iQEDBuDq6oqVlRVOTk68+OKLWc6f/rO0Y8cObfq/u4gYjUY++OADPDw8KF68OPb29vj6+jJ69GgAqlSpwnfffQdAXFzcQ+v866+/6NOnDy4uLlhZWVG5cmVGjx7N/fv3tW2m/3755JNPqFChAuXKlQNg06ZNPP/889jb21O8eHHc3Nzo2LEjZ8+ezXLfhBBCFEFKCCFEkXPz5k1lYWGhAFWnTh2VlpaW5bzjxo1TgEr/L6FJkyYKUE2aNMlyPqPRqBwdHRWgnJyclJ+fnypXrpwC1JIlS9T69euVr6+vtoy7u7sKDAxUAwcOVEopNW3aNO25qlWrqkqVKilAWVpaqr179yqllNq+fbs2j5WVlXJ0dFQ1atRQs2bNUosXL9aeO3v2rFJKqR49eihAWVhYKEtLS+Xl5aUMBoMCVMOGDbV9mTt3rrZs+fLllYuLi7KxsXloff+W0z4rpVRMTIwqXbq0ApSZmZny8vJSLi4uqnLlykoppe7evatq1qypAGVubq68vb1VsWLFFKAcHR3V+fPnH3q9rayslJubm6pUqZKKiopSK1eu1ParYsWKysPDQwHKYDColStXZvle9+/fXwHK399fmzZ79mwFKDs7O3Xnzh21bt06bbs1atRQ3t7eqkSJEsrc3DzL9WYlt+/Hg/kevEZKqWzfXysrK2VjY6OqVq2qzePt7a3s7Oy04whQW7ZsUUopdfbsWW2ajY2NcnFxUc7Oztq0uXPnKqWUun//vqpbt662jdq1a2vHRd26dVVycnKGOCwtLZWZmZmqVq2aKleunLpx40amr0Pv3r0zHOsODg7a8bFx40b1559/qsDAQGVlZaUdB4GBgWrixImZru/q1auqcuXK2jo9PDxUlSpVMnyGHzw3btw4pVTGz9L27duznO/B8WBubq5q166tqlWrpqytrVXVqlWVUkp16NBB+wxYWVmpwMBAFRgYqA4dOpQhLhsbG1W7dm1tn9q1a6dt88H3i5WVlfYZcHNzU1euXNHmr1SpkqpTp44qU6aMAtSvv/6aw9EmhBCiKJFEhRBCFEH79+/XLkBCQ0OznfdxExVXr17VHp87d06bLyYmRsXGxiqlMl4gLl68WJsnKSlJuwAcM2aMUsqUBGjZsqUC1AsvvKCUynhx1bRpU3X37l2llFKpqanZXsgCat26dUoppYYPH65Nu3PnjlJKaRezAQEB6t69eyo5OVk1btw4x0RFbvb5rbfe0i7Od+7cqc1z6NAhpZRSixYt0tbxIKnw22+/KXNzcwWoESNGPPR6jx49WltPamqqcnNzU4Dq1q2bloTq06ePApSnp2emsSul1L59+7R1xsTEKKWUatiwoQJU3759lVL/JJBatGihLZeSkpJhX3Irt+/HoyYqALV7925lNBozJLjOnj2rEhIStMTPqFGjlFIZj8OmTZuqlJQUdf/+fVW/fn0FKFdXV6WUUt9995323h09elQppVRsbKz23ixduvShOObPn6+UUiotLS3ThODp06e15MzgwYOVUkrdvn1beXp6agmQBx5c5Pfo0SPb13XChAna9pctW6ZNf3CMKfX4iYrQ0FAFqF69emnz3LlzR+3Zs0d7nNn7lT6uMmXKqD///FMppdTu3bszvGdK/fP9AqiwsDCllOm4PnjwoAJUyZIlVVJSkrbew4cPq8uXL2f7mgghhChapOuHEEIUQSpdU/b8Gs3DwcGB5557DoBq1apRs2ZNXnvtNbZv306FChWyXfbYsWMkJSUBMGXKFAwGA+bm5mzZsgWA8PDwh5bp378/xYoVA8Dc3Dzb9ZcqVUprBu/t7a1Nv3z5Mrdv3+b8+fMAdOzYEWtraywtLXnllVfyZJ8jIiIAaNSoEUFBQdqydevWBeDAgQMAWFlZ8fLLLwNQs2ZNrXBi+i4kDwwdOlT7+/r161oz+OXLl2NmZobBYOCbb74BICYmhmvXrmUaf4MGDfDy8gJM3W7OnTvHvn37ALRuBq1atcLKyoqtW7fi6OhIw4YNGTJkCJaWljm+PlnJ7v14HPb29jz//POYmZnh6uoKmF7DKlWqYGtri5OTE2DqHvFvnTp1wsLCAisrKzp06ADAuXPnSEhI0N671NRUatasqXXvMBqNwMPHZfHixenbty/wTxeKfzt06JD2eezWrRsAJUuWpF27dgBER0dr68+tB3FWqVJFWyf8c4w9iXbt2mEwGFi0aBHOzs40adKE//znP9jZ2eU6ruvXr1OhQgUMBgONGjXSnv/361e9enVat24NmD7TPj4+uLu7k5CQgJOTE35+frzxxhscP34cR0fHJ943IYQQhYdU4xJCiCKoevXqWFhYkJqayu7du1FKPVLC4sG86S+gMut/v3XrVpYvX86ePXs4fvw4q1evZuXKlRw9epRZs2blalteXl6UKlUq0+2n96APe26ULl1a+zt94cn0CZystpOTvNjnR5XVvru5uWkX5emlpKRkua4ePXowZswYfvjhB6ytrVFKUa1aNRo2bAiYLviPHTvG8uXLiYqK4vDhw8ybN48FCxYQHh5OQEDAI8ef0/uR2+PtgfQXzQ/Wl37ag/X9+/3OLUtLy0wv+v/9PpQtWxYzs8Jxzyf9sf7gdc7sNW7VqhWRkZGsXLmSw4cPExUVxa5du/j66685fvw4lSpVynFbtra2+Pj4PDQ9/XEAD7+exYoV49ChQyxZsoSIiAiOHz/O8uXLWbZsGRcvXmT48OG52lchhBCFX+H47yqEEOKRlCpVitdeew2AqKgo3n//fVJTU7Xnd+3axbZt27Jc/sHFb2xsLEajkXv37hEWFpZhHqUUe/fupWfPnixatIjw8HB69+4NoK27RIkS2vwPWlAA+Pj4aM81b96cffv2ER4eTnh4ON9++y0TJkx4KKa8ahliZ2en3YVft24dKSkppKSk8PPPP+e4bG72OTAwEIDdu3dnKAwaHR0NQL169QDTKAerVq0C4OjRoxw5cgQg00RA+n0vW7asVnSyZs2a/Prrr9pr99NPPzFmzBjKly+f5T50794dMzMzjh07xowZMwAyFG2MiYnBYDDw4Ycfsnr1an7//Xfs7OwwGo3s3LkTgC+++AIvLy+tdcaTenC8Xb58mYSEBNLS0li7dm2erPvfVq9eTWpqKsnJydo2XF1dKVmypPbepKam8vnnn2uv6+7duxk3bhxvvPFGhnXl5pj09/fX5luxYgVgKti5fv16AHx9fXNsIfRvD46x2NhYfvrpJ236g2MsM+kTWg+Ktq5evfqh+Y4cOULZsmWZPHky69ev59ChQwAkJiayf/9+4J/P9Z07dzIkgx68fgaDgaVLl2qv3/bt23nnnXe0FkQP/Pv1u337NidOnCA0NJSlS5cSGRlJy5YtAbL9vhJCCFH0SKJCCCGKqDlz5uDn5wfA1KlTKVOmDLVr18bBwYEmTZpoF8aZadGiBQAXLlygbt261KxZk5iYmAzzGI1GXnjhBezt7fHx8aFWrVp8/fXXAFo3hrJly+Lg4ADA6NGjCQwMZM6cOZQoUYJx48YB8OWXX1KhQgX8/PxwcnKiRo0a+T4046hRowBTU/QqVarg5uamXZBlJzf7/P7771O6dGlSU1MJCgrC29sbV1dXOnbsCEDXrl2pWbMmAF26dMHHx4f69etjNBpxdHTM1V3jqVOnAvDLL7/g7OyMn58fFSpUoEqVKsycOTPbZV1cXAgODgZMIzSYmZnx5ptvas/v3LkTDw8PKlSoQN26dXFzc+P27dsZ9vHq1aucPHkyw8gdT+LB8ZacnEzdunXx9fXVkiJ5bf/+/bi5ueHm5qZ1VXjvvfcA03vj6+uLUoqGDRvi4+NDjRo1KFWqFG3bts12NJisVK1alV69egGmBI+Hhwdubm7ExMRgZmbGRx999MjrHDx4MJUrVwagc+fOeHp6UrVq1Wy7fnh6emoJuhEjRtCsWTMGDhz40Hw//fQTlSpVwtXVFX9/f2rVqgX80zUD0BJUV65cwcvLiwYNGnD37l1CQ0OpVKkSCQkJeHt7U7t2bTw9PbG3t+fVV1/NMHJKZi5fvkzDhg1xcHCgdu3aeHl5sXnzZuCfY08IIcSzQRIVQghRRJUpU4a9e/cyffp06tevD8CpU6ews7OjR48e2p3KzLz11lsMGTIER0dHzp07R/PmzTPUSQDThcuAAQNwd3fnzz//5NSpU1SsWJEBAwYwd+5cAG1YUQ8PD+7evcv+/fuJi4sDTBeHy5Yto0GDBty+fZtTp05RunRpevToQZ8+ffLpVTEZOHAgEyZMoGzZsty6dYvGjRszZswY7fnixYtnulxu9tnDw4MDBw7QrVs3ypYtS0xMDKmpqdrrXaxYMXbu3MngwYNxdnbm1KlT2NjY0LlzZ8LDw6lYsWKO8Xfu3JmwsDCaN29OcnIyJ06coFixYrz66qu88847OS6fvgVFcHAwLi4u2mM/Pz86deqEtbU1J06cICEhAT8/PxYuXKglOPJay5Yt+eijj6hQoQIXL17Ey8vrsS7gc2Py5Mk0bdqU27dv4+joyNixYxk0aBAA1tbW7NixgxEjRlClShViYmK4cuUKPj4+fPDBB1qC6VF99dVXfPbZZ3h7e3P+/Hnu379Ps2bN2LJlC23atHnk9Tk4OBAeHk7//v2pVKkSsbGx3L59m7Zt22a5jIWFBT/++CN+fn4YjUauX7+utehJr0mTJrRt2xalFEePHiU1NZWGDRuyatUqLUHRq1cvXn75ZUqVKsWpU6eIiIjQEm3h4eH06dMHJycnTpw4we3bt6lXrx4ff/xxjt23HBwceOutt3B2diY2Npa4uDiqVq3KqFGjtMSmEEKIZ4NBPW4HTiGEEKKQunXrFvfu3dMunIxGI23atOG///0vzs7OxMfH51sRUiGEEEIIkT0ppimEEOKZc/bsWQIDA6lXrx6Ojo4cPnxYa9b/8ccfS5JCCCGEEEJH0qJCCCHEMyc+Pp5evXoRFRXFjRs3sLW1JSAggOHDh2fbfF4IIYQQQuQ/SVQIIYQQQgghhBCiwJBimkIIIYQQQgghhCgwJFEhhBBCCCGEEEKIAkMSFUIIIYQQQgiRR3r16oWTk1OuhzT+6aef8Pb2xsfHh27duuVzdEIUDlKjQgghhBBCCCHyyK5du7C1teXNN9/k6NGj2c4bExPDa6+9xrZt27C3t+fy5cs4OTk9pUiFKLikRYUQQgghhBBC5JGgoCDKlCmTYdqZM2do3bo1/v7+NG7cmN9//x2Ar7/+msGDB2Nvbw8gSQoh/iaJCiGEEEIIIYTIR/369WPOnDkcOnSIadOmMWjQIABOnTrFqVOneP7552nQoAGbNm3SOVIhCgYLvQMQQgghhBBCiKIqMTGRvXv38uqrr2rT7t+/D0BqaioxMTHs2LGDCxcuEBQUxG+//Ubp0qX1CleIAkESFUIIIYQQQgiRT9LS0ihdujTR0dEPPVexYkUCAwOxtLTEzc2NatWqERMTQ7169XSIVIiCQ7p+CCGEEEIIIUQ+sbOzw83NjZUrVwKglOLw4cMAdOjQgR07dgBw9epVTp06hbu7u16hClFgSKJCCCGEEEIIIfJI165dee655zh58iQVK1Zk4cKFLFu2jIULF1KnTh18fHxYu3YtAK1atcLBwQFvb2+aNWvGZ599hoODg857IIT+ZHhSIYQQQgghhBBCFBjSokIIIYQQQgghhBAFhiQqhBBCCCGEEEIIUWAUmVE/HB0dqVKlit5hCFEoxMbGcvXqVb3D0JV8ZwiRe8/6d4Z8XwiRe/J9Id8XQuRWdt8XRSZRUaVKFQ4ePKh3GEIUCgEBAXqHoDv5zhAi95717wz5vhAi9+T7Qr4vhMit7L4vpOuHEEIIIYQQQgghCgxJVAghhBBCCCGEEKLAKDJdP4QQIq8YjRAWBlFR4OcHbdqAubneUQkhRMGRZkzjdNhpLkZdxNnPGY82HpiZy/0vIXJiTDMSdjqMqItR+Dn70cajDeZmcpIhxL9JokIIIdIxGqFVKwgPhzt3wMYGAgNh82ZJVgghBJiSFEtbLeVCxAVSklKwsrHCJdCFNza/IckKIbJhTDPSamkr9p3fx93Uu9hY2RDoEsjmNzZLskKIf5H/JkIIkU5YGEREQFISKAWJiabHYWF6RyaEEAXD6bDTxEfEk5KYAgqSE5OJj4jndNhpvUMTokALOx3GnvN7uJN6B4UiMTmRiPgIwk7LSYYQ/yaJClHkjB8/HoPBoP2MHz9e75BEIRIVBYmJaRmmJSamER2tU0BCCFHAXIy6yP3E+xmm3U+8z1/Rf+kUkRCFQ9TFKO6l3MswLfF+ItF/yUmGEP8miQpR5IwfPx6lFABKKUlUiEfi5we2thm/Gm1tzfD11SkgIYQoYJz9nDG3yNhM3aqEFeV9y+sUkRCFg5+zH7bWthmm2Vrb4lteTjKE+DdJVAghRDpt2phqUtimO4+oW9c0XQghBDj7O5NmTMPMwgwMpmlWJa3waOOhb2BCFHBtPNoQ6BKIrdU/JxneZb1p4yEnGUL8myQqhBAiHXNzU+HMFStg0CDTtLZtpZCmEEI8EPl1JChoM6cNzSY2o2bXmiRdSiJ2R6zeoQlRoJmbmbP5jc2seHkF7zd6n1LWpUDpHZUQBZMkKoQQ4l/MzaFdO5g7F5o1gy++gJQUvaMSovBQSrF06VImTpwIwLlz59i/f7/OUYm8kHo/lQNfHsCzrScBAwII+iCIlxa9hH1VezYO2kjq/VS9QxSiQDM3M6ddtXZMbjGZuW3nsv/P/Xwd+bXeYQlR4EiiQgghsjFyJFy4ACtX6h2JEIXHoEGD2LdvHytWrACgZMmSDB48WOeoRF449uMxki4lETgsUJtmUcyCtl+05dqpa+ydtlfH6IQoXLrV6kZzt+aM/t9oLiVe0jscIQoUSVQIIUQ22rQBLy+YPt00XKkQImcRERHMnTuXYsWKAWBvb09ycrLOUYknpZQi/PNwynqXxf0F9wzPebT2wPsVb3796FdunL2hU4RCFC4Gg4Ev237J3dS7jNgyQu9whChQJFEhhBDZMDOD4cMhMhJ27dI7GiEKB0tLS4xGIwaDqdLilStXMDPL3SlHlSpVqFWrFr6+vgQEBADw7rvv4uXlRe3atenYsSM3b94EIDY2luLFi+Pr64uvry8DBgzQ1nPo0CFq1aqFh4cHQ4YM0UaDun79OsHBwXh6ehIcHMyNG3JRnVvnfj3HX1F/ETgsUHtv02s1sxVmFmaEvR2mvd5CFFS9evXCycmJmjVrZvr8rVu3ePHFF6lTpw4+Pj4sXrw4X+Ko7lidMY3GsPy35fzvj//lyzaEKIwkUSHyh9EI69fDpEmm30aj3hEJ8di6dwdHR1OrCiFEzoYMGULHjh25fPky//nPf2jUqBHvv/9+rpffvn070dHRHDx4EIDg4GCOHj3KkSNHqFatGlOmTNHmrVq1KtHR0URHRzN//nxt+sCBA/n666+JiYkhJiaGTZs2ATB16lRatGhBTEwMLVq0YOrUqXm010Vf+OfhFHcoTu03amf6vF1FO5pOaErMhhhOrj35lKMT4tH07NlT+17IzNy5c/H29ubw4cPs2LGDkSNH5lvLsNGNRuNZxpNBGwZxL/VevmxDiMImXxMVmzZtonr16nh4eGR7IrBq1SoMBoN2QpLdHRJRCBiN0KoVdO0K48aZfrdqJckKUWgVL24aAeSXX+CknHsLka20tDTc3Nz49NNPGTNmDM7OzqxZs4ZXX331sdfZsmVLLCwsAGjQoAEXLlzIdv6LFy9y+/ZtGjRogMFg4M0332TNmjUArF27lh49egDQo0cPbbrI3o0/bvD7mt/x7++PZXHLLOer/3Z9nGo5ETYkjOQk6e4jCq6goCDKlCmT5fMGg4GEhASUUiQmJlKmTBnteyivFbMoxpchXxJzPYapuyV5KgTkY6LCaDQyePBgwsLCOH78OCtWrOD48eMPzZeQkMCsWbMIDAzMMD2rOySiEFi8mNQdOyAx0dSpPzGR+7/+CmFhekcmxGMbPBisreHzz/WORIiCzczMjMGDB+Pl5cXgwYMJDQ2lRo0auV7eYDDQsmVL/P39WbBgwUPPL1q0iDZt2miPz549i5+fH02aNOHXX38FID4+nooVK2rzVKxYkfj4eAAuXbqEs7MzAOXLl+fSJSlglxsRcyIwMzej/uD62c5nbmlOyLwQbp+/za5J0l9OFF6hoaGcOHGCChUqUKtWLWbNmpVlF7YFCxYQEBBAQEAAV65ceaztveD+At1qdWPK7imcunbqSUIXokjIt0TF/v378fDwwN3dHSsrK7p06cLatWsfmm/s2LGMGjVKK7glCqmzZ+HTT6FePejbF4t/tZ6wTE6G6GidghPiyTk5mbqAfPstXL2qdzRCFGwtWrRg1apVj1WnYPfu3URGRhIWFsbcuXPZla44zOTJk7GwsOD1118HwNnZmXPnzhEVFcWMGTPo1q0bt2/fzvW2DAZDprUWIG8uPIqK+7fvE7UwCp/OPpSsUDLH+V2fd8W3ly/7pu/j8rHLTyFCIfLe5s2b8fX15c8//yQ6OprQ0NAsv1/69evHwYMHOXjwIGXLln3sbU5vOZ3iFsUZtGGQ1HkRz7x8S1TEx8dTqVIl7XH6uxkPREZGcv78eUJCQh5aPrM7JKKA+eMP+OQTCAgAd3cYNQoMBujZE0qUyDCrmZkZPMIdNVF03blzR+8QHtvw4XDvHsybp3ckQhRsX331Fa+++ipWVlaULFmSkiVLYmdnl6tlXVxcAHBycqJjx47s378fgG+//Zb169ezbNkyLblgbW2Ng4MDAP7+/lStWpVTp07h4uKSoXvIhQsXtPWWK1eOixcvAqYuIk5OTpnGkVcXHkVB1OIokhOSaTCsQa6XCf4kGGs7azYO2igXXKJQWrx4MZ06dcJgMODh4YGbmxu///57vm6zvG15pr4wla1nt7L8t+X5ui0hCjrdimmmpaUxYsQIpmdSnS63d0jkbocOzpyBqVPB3x+qVoXRo8HcHD77zNSqYv9++OYbeO45sLU1JS6KFYO0NFi61PRbPJP27t2Lt7c3Xl5eABw+fJhBgwbluFxOVbnXrl1L7dq1tRECdu/enadxp+ftbRqu9IsvTAkLIZ7E+PHjtTv6BoOB8ePH6x1SnklISCAtLY2UlBQSEhJISEjIVUuHpKQkEhIStL+3bNlCzZo12bRpE59++inr1q2jRLpE+JUrVzD+3YLvjz/+ICYmBnd3d5ydnbGzsyM8PBylFN9//z0vvfQSAO3bt+e7774D4LvvvtOmi8ylGdPYP3s/lZ6vRIWACrleroRjCVpMbUHcrjiOLD2SjxEKkT9cXV3ZunUrYOoydvLkSdzd3XNY6sn18+9HoEsgI7aM4MZdGZVIPMNUPtm7d69q2bKl9vjjjz9WH3/8sfb45s2bysHBQVWuXFlVrlxZWVtbK2dnZ3XgwIGH1tWkSZNMp6fn7++fd8GLjE6fVmrKFKXq1lXKVHVCqfr1lfrsM6XOns18mdRUpX75RalJk0y/Z8wwLffOO08t7Hw8vAs9PT4v9evXV+fOnVO+vr7aNB8fnxyX27lzpzp06FCW8yYkJKi0tDSllFKHDx9W1atXz1U8j/sa/O9/pkN54cLHWlyIh+jxXTVu3BGzTD0AACAASURBVDgFaD/jxo3Ldv7H+bysXbtWjRw5Uo0cOVL98ssvuVrmzJkzqnbt2qp27drK29tbffTRR0oppapWraoqVqyo6tSpo+rUqaP69++vlFLq559/Vt7e3qpOnTrKz89PrVu3TlvXgQMHlI+Pj3J3d1eDBw/WvieuXr2qmjdvrjw8PFSLFi3UtWvXcozrWT7HOLHmhBrPeHVs5bFHXjbNmKa+afCN+szpM3Xn+p18iE4URIXl89KlSxdVvnx5ZWFhoVxcXNQ333yj5s2bp+bNm6eUUio+Pl4FBwermjVrKh8fH7VkyZJcrTcv9j/qYpQyn2CuBvwy4InXJURBlt3nJX9K1wL16tUjJiaGs2fP4uLiwg8//MDy5f80YSpVqhRX03X0btq0KdOmTdNaR5QpUwZzc/MMd0jEU3T6NKxcafqJijJNCwyEadPglVegcuXslzc3h3btTD9gSm/88Ydp+apVQUZyeSal7w4GYG5unuMyQUFBxMbGZvm8ra2t9ndSUlKW/c3zSvPmULs2zJgBb71lajQkRGEzfvx4rUWHyodm+aNHj+bAgQNaLYlZs2axZ8+eDMOKZsbd3Z3Dhw8/NP306dOZzv/yyy/z8ssvZ/pcQEAAR48efWi6g4ODdpdU5Cx8ZjilKpfCq4PXIy9rMDMQMi+EBf4L2PafbYR8+XBXXyH0smLFimyfr1ChAlu2bHlK0WTkW96XoYFDmRk+kx6+PWhQMffdroQoKvKt64eFhQVffPEFrVq1okaNGrz22mv4+Pjw4Ycfsm7dumyX3bVrl9aU+5VXXmH+/PnZDh8k8sjp0zBlCvj5gacnvP8+WFmZkguxsRAeDiNH5pykyIzBADNnQkgIhIZCNuNWi6KpUqVK7N27F4PBQEpKCtOmTXukkQCys3r1ary8vAgJCWHRokV5ss6sGAymj8GxY6DT+YsQBd7GjRv573//S69evejVqxebNm1iw4YNeoclHtHFqIvE7Yyj/tv1MbN4vFPG8r7lqf92fQ7OP0j8gficFxBCADC+6Xhc7Fzov74/qWmpeocjxFOXrzUq2rZty6lTpzhz5gz/+c9/AJg4cSLt27d/aN4dO3YQEBAAmO6QHDt2jOjoaCIjI3nxxRfzM8xnW0wMfPxxxuREsWIwfTrExT1ZcuLfLCzghx+gVi147TU4In1WnyXz589n7ty5xMfH4+LiQnR0NHPnzs2TdXfs2JHff/+dNWvWMHbs2Czny6u6Nl26gLOz6WMihMjczZs3tb9v3bqlYyTicUXMisDSxpK6ves+0XqaTWyGbXlbNgzcQJpRalUJkRslrUsyu/Vsjlw6wqzwWXqHI8RTl29dP0QBYDRCWJip64afn6kKoLk5nDr1T7eOB01sGzQwXXW98gq4uuZfTLa2sH69qRtJSAhERECF3BfnEoWT0Whk6NChLFu2LF+3ExQUxB9//MHVq1dxdHR86Pl+/frRr18/AC0x+jisrODtt015vSNHTF1BhBD/GDNmDH5+fjRr1gylFLt27WLq1Kl6hyUeQeJfiRxdcZS6/epSrPSTDSFvbWdNqxmtWNV1FYe+OkS9QfXyKEohirYOXh14sdqLjNsxjld9XsW1VD6eowtRwOg26ofIZ0YjtGoFXbvCuHHQuTNUqwZ16kD16vDBB6YhRGfMgHPnYN8+GDEif5MUD7i4mJIVN2+aalgkJub/NoWuzM3NiYuLIzk5Oc/Xffr0aa2PfWRkJPfv39eGK8xP/fubPkIzZ+b7poQodLp27Up4eDidOnXi5ZdfZt++fXTu3FnvsMQjODj/IMZkI4FDAvNkfT6dfXB/wZ2t728l8S/5vy9EbhgMBua0mYNCMXTTUL3DEeKpkhYVRVVYmKm1woMkwJ07pmKWXl6mK6uXX4Z/FTZ8qnx94ccf4cUXoVs3WL3a1NpDFFnu7u48//zztG/fHhsbG236iBEjsl2ua9eu7Nixg6tXr1KxYkUmTJhASkoKAAMGDGDVqlV8//33WFpaUrx4cX788cd8L6gJUKYM9OoFX31l6j3l7JzvmxSi0Fi9ejXNmzfXunrevHmTNWvW0KFDB50jE7mRei+Vg/MOUq1dNRw88ybxazAYaDu3LfNqzeO/7/6Xjks65sl6hSjqKpeuzLgm4xj1v1GsO7mO9tUf7kIvRFEkLSqKqqgo0v7VUiEN4PXXYdgwfZMUD7RtC3PmwC+/mOpgiCKtatWqtGvXjrS0NBISErSfnKxYsYKLFy+SkpLChQsX6N27NwMGDGDA3yPHjBo1Sqtps2/fPho1apTfu6IZOhRSU+GLL57aJoUoFCZMmECpUqW0x6VLl2bChAk6RiQexW8rfiPpchKBw/KmNcUDDtUcaPheQ44sPULsjtg8XbcQRdnwBsOp6VST0I2hJCZLiyTxbJAWFUWVnx9mNjaQlKRNMrO1NbVkKEgGDTKNNjJzpmnY0rff1jsikU/GjRsHQOLfCbT0w4oWVh4e0KEDzJ9vqleRrqGIEM+0tLSHCyampkrV+sJAKUXE5xE41XLCrblbnq+/8fuN+W3Zb2wYtIEB0QMwt5LWlELkxNLckvkh82m0uBETd07k0+BP9Q5JiHwnLSqKqjZtwMnJ9LfBYCpiGRhoml7QfPYZvPSSqaXHL7/oHY3IJ0ePHsXPzw8fHx98fHzw9/fn2LFjeof1xEaOhOvX4bvv9I5EiIIjICCAESNGcObMGc6cOcPw4cPx9/fXOyyRC7E7Yrl05BINhjXIl250lsUtaftFW66euMq+GfvyfP1CFFXPuz5PH78+zNg3gyOXZOQ8UfRJoqKoSkkx1acICICJE2HFCti8uWDWgTA3h2XLTCOTdOkCkZF6RyTyQb9+/ZgxYwZxcXHExcUxffp0+vbtq3dYT6xhQ6hf39QoyGjUOxohCoY5c+ZgZWVF586d6dy5M8WKFcuz4YhF/or4PIISjiWo1a1Wvm3Ds60nXh292DlxJzfjbua8gBACgE+CP8G+uD0D1g8gTclQv6Joy3Wi4s6dO/kZh8hrP/wAV67AlCmmET7atSuYSYoHbGxMrSkcHEyxnj+vd0QijyUlJdGsWTPtcdOmTUlK1zWpsDIYTK0qTp82DWYjhAAbGxumTp3KwYMHiYiIYMyYMRmK6IqC6frp65z85SQBAwOwKJa/vYNbf94ag8HApqGb8nU7QhQlZYqXYXrL6ey7sI+FkQv1DkeIfJVjomLv3r14e3vj5eUFwOHDhxk0aFC+ByaegFIwaxb4+ECLFnpHk3vOzrBhg6klSLt2kItCi6LwcHd3Z9KkScTGxhIbG8tHH32Eu7u73mHliU6doHJlmD5d70iEKBi6devG7du3SUpKolatWnh7e/PZZ5/pHZbIQcScCMwszAgYGJDv2yrlWoom45twcu1JTv5yMt+3J0RR0b12d5pWacqo/43ictJlvcMRIt/kmKgYPnw4mzdvxsHBNDxVnTp12LVrV74HJp7Arl0QHW2q+fAUhmnMU7Vqwc8/w7Fj0LmzaUgFUSQsWrSIK1eu0KlTJ15++WWuXr3KokWL9A4rT1hYmEYA+fVXOHBA72iE0N/x48exs7NjzZo1tGnThrNnz7JkyRK9wxLZuHfrHtGLoqnZpSYlnUs+lW02GNaAst5lCXs7jJQ7KU9lm0IUdgaDgXkh80hMTuSdLe/oHY4Q+SZXXT8q/WsoS/OC3IVAwOefm7pQvP663pE8npYtYd48CAuDIUNMLUREoWdvb8/s2bOJjIzk0KFDfP7559jb2+sdVp7p3Rvs7GDGDL0jEUJ/KSkppKSksGbNGtq3b4+lpWWuCzNWqVKFWrVq4evrS0CA6c7+9evXCQ4OxtPTk+DgYG7cuAGYRqgYMmQIHh4e1K5dm8h0NY6+++47PD098fT05Lt01W4PHTpErVq18PDwYMiQISj5HwNA1MIokhOTaTCswVPbprmlOSHzQrgVd4tdk+UmmBC55eXoxajnR7HkyBK2n92udzhC5IscExWVKlVi7969GAwGUlJSmDZtGjVq1HgasYnH8ccfsHYt9O8PxYvrHc3j69sX3nvPlLCYOVPvaEQeCA4O5ubNf4qm3bhxg1atWukYUd6ys4N+/WDlSjh3Tu9ohNBX//79qVKlCklJSQQFBREXF4ednV2ul9++fTvR0dEcPHgQgKlTp9KiRQtiYmJo0aIFU6dOBSAsLIyYmBhiYmJYsGABAwcOBEyJjQkTJhAREcH+/fuZMGGCltwYOHAgX3/9tbbcpk1SIyEtNY2I2RFUDqqMc13np7rtykGVqfNmHfZ+tperv199qtsWz7ZevXrh5OREzZo1s5xnx44d+Pr64uPjQ5MmTZ5idDl7v/H7VLWvyoANA7ifel/vcITIczkmKubPn8/cuXOJj4/HxcWF6OhoqdxdkH3xhaloZlGoIzJlCrz8MrzzDqxerXc04gldvXqV0qVLa4/t7e25fLlo9a18+23T71mz9I1DCL0NGTKE+Ph4Nm7ciMFgwNXVle3bH/+u39q1a+nRowcAPXr0YM2aNdr0N998E4PBQIMGDbh58yYXL15k8+bNBAcHU6ZMGezt7QkODmbTpk1cvHiR27dv06CBaejNN998U1vXs+zkupPcirtF4LBAXbYf/FkwVjZWbBi0QVq4iKemZ8+e2SYqb968yaBBg1i3bh3Hjh1j5cqVTzG6nBW3LM7ctnM5de0Un+75VO9whMhz2SYqjEYjQ4cOZdmyZVy6dInLly+zdOlSrV6FKGBu34ZvvoFXXwUXF72jeXJmZrBkiWnsx9dfl87/hZyZmRnn0jU1iIuLy3VT8MLC1RVeew2+/tr0cRRCmBgMBiwscjeKhMFgoGXLlvj7+7NgwQIALl26hLOz6U5/+fLluXTpEgDx8fEZuqdWrFiR+Pj4bKdXrFjxoemZWbBgAQEBAQQEBHDlypVH2+FCJvzzcEpXKU319tV12b6Nkw0tprQgdnssR1cc1SUG8ewJCgqiTJkyWT6/fPlyOnXqhKurKwBOTk5PK7Rca+XRis4+nZn862ROXz+tdzhC5KlsExXm5ubExcWRnJz8tOIRT+Lbb00jZQwbpnckead4cVNXlnLl4MUXIS5O74jEY5o8eTKNGjWie/fuvPHGGwQFBTFlyhS9w8pzI0aYPobffKN3JEIUTrt37yYyMpKwsDDmzp37UAFvg8HwVJKc/fr14+DBgxw8eJCyZcvm+/b08uehPzn36znqD6mPmXmuR63Pc3X71qVCvQpsHrGZe7fu6RaHEA+cOnWKGzdu0LRpU/z9/fn++++znFfPxObMVjOxtrBm0IZB0iJJFCk5/kdyd3fn+eefZ9KkScyYMUP7EQVMWhrMng3PPWdqgVCUlCsHGzfCvXsQEgK3bukdkXgMrVu3JjIyks6dO9OlSxcOHTpUpGpUPBAQAEFBpu4fMmiNEI/O5e8WgU5OTnTs2JH9+/dTrlw5Ll68CMDFixe1O5suLi6cP39eW/bChQu4uLhkO/3ChQsPTX+WRXwegZWtFX69/HSNw8zcjJB5Idy5coftY6U4oNBfamoqhw4dYsOGDWzevJlJkyZx6tSpTOfVM7HpXNKZj5t/zH//+C8/HvvxqW5biPyUY6KiatWqtGvXjrS0NBISErQfUcBs2ABnzhSt1hTp1agB//d/cPIkvPIKpMgwZoXNnj17KF68OO3atePmzZt8/PHHxBXRFjIjR5oKaq5apXckQuijatWqzJ8/P8O0du3a5bhcUlKSdo6RlJTEli1bqFmzJu3bt9dG7vjuu+946aWXAGjfvj3ff/89SinCw8MpVaoUzs7OtGrVii1btnDjxg1u3LjBli1baNWqFc7OztjZ2REeHo5Siu+//15b17Mo4c8Ejv54FL/efhQrVUzvcKjgX4GAQQEcmHuAi5EX9Q5HPOMqVqxIq1atsLGxwdHRkaCgIA4fPqx3WJkaEDCAgAoBDN88nJv3bua8gBCFQI4dRseNGwdAYmIiALa2tvkbkXg8n38OFStCx456R5J/mjeHBQugVy8YONBUCKCI1TgoygYOHMjhw4c5fPgwM2bMoHfv3rz55pvs3LlT79DyXLt24OkJ06ebalbIYSqeNZaWlmzfvp2IiAi++uorrKyssqwFkd6lS5fo+Pf/sdTUVLp160br1q2pV68er732GgsXLqRy5cr89NNPALRt25aNGzfi4eFBiRIlWLx4MQBlypRh7Nix1KtXD4APP/xQ64v+5Zdf0rNnT+7evUubNm1o06ZNfrwEhcKBeQdIS02j/tsFpyVm80nNOb7yOOsHrKf3vt66dkcRz7aXXnqJ0NBQUlNTSU5OJiIiguHDh+sdVqbMzcz5qt1X1Pu6Hv/Z+h/mhsjAB6LwyzFRcfToUbp3787169cBcHR05Pvvv8fHxyffgxO5dOQIbNsGU6eCpaXe0eSvt94ytRyZPNl0JThqlN4RiVyysLDAYDCwdu1aBg8eTO/evVm4cKHeYeULMzMYPtw0+M7u3dC4sd4RCZGR0QhhYQAfsH49tGljGjAqr5QoUYIff/yRTz/9lMaNG7Ny5cpc1ZVwd3fP9I6lg4MDW7dufWi6wWDIciSyXr160atXr4emBwQEcPSoFGxMuZvCofmHqN6+OmWqZl1Q8GkrVroYLae3ZPUbq4n8JpKA/gF6hySKqK5du7Jjxw6uXr1KxYoVmTBhAil/t9gdMGAANWrUoHXr1tSuXRszMzP69OmT7VCmeqvrXJe367/N7IjZ9PDtQX2XgpOAFOJx5Jio6NevHzNmzKBZs2aAaTzhvn37snfv3nwPTuTS7NmmopN9++odydMxcaIpWTF6NLi7m0Y5EQVeyZIlmTJlCkuXLmXXrl2kpaVpJwTZ6dWrF+vXr8fJySnTi4tly5bxySefoJSiZMmSzJs3jzp16uTHLjySHj3ggw9gxgxJVIiCxWiEVq0gIgJgPF27QmAgbN6cd8mKBwXd3nvvPerWrUvLli21Gx6iYPht+W/cuXqHBsMa6B3KQ2p1q0XUwii2jtlKjY41sHGy0TskUQStWLEix3neffdd3n333acQTd6Y2GwiK4+vZMD6Aezvux8Ls9yNtiREQZRje7qkpCQtSQHQtGlTkpKS8jUo8QiuXIGlS+HNNyGbIZaKFDMzWLwYnn8euneHffv0jkjkwo8//oi1tTULFy6kfPnyXLhwIVf//HMa59zNzY2dO3fy22+/MXbsWPr165eXYT+2EiVMPZTWroWYGL2jEcLk7l347jvYuxdMPTrNSUw0JS1MLSzyxsSJE7W/X3jhBbZs2UJoaGjebUA8EaUUEZ9HUK5OOSo3qax3OA8xGAy0nduW5MRk/vvef/UOR4hCw87ajtmtZxP1VxRf7P9C73CEeCI5ptnc3d2ZNGkS3bt3B2Dp0qW4u7vne2Ail776Cu7fhyFD9I7k6SpWDNasgQYNoH1701m2HJcFWvny5RkxYoT22NXVlTfffDPH5YKCgoiNjc3y+YYNG2p/N2jQIENFf72FhsJnn5lKyGTROl08w/Ki+0VqKly7Bpcv5+7n73JTD0lKguhoU32VvFCmTBmSkpKwsbFh6dKlREZGMnTo0LxZuXhiZ7ee5fLRy7y0+KWnMtTr4yhboywN32nI7im78evlR+WggpdQEaIg6lSjE2092zJ2+1he8X6FinYV9Q5JiMeSY6Ji0aJFjBs3jk6dOmEwGGjcuDGLFi16GrGJnCQnw5dfmtrwenvrHc3T5+hoGra0QQNo29bUssLeXu+ohI4WLlxYoArjlS8Pr79uagA0adKz0+hJ5Cyr7hebNpmSBrlNPFy7Bn/3ssjA3BycnP75cXf/5++LF021iO/d+2d+Gxvw9c27/UtfPHf69On06dOnyBbPLYzCPw/HxsmGml0Kbn97gKAPgvht+W9sGLSB/lH9MbfMw0IqQhRRBoOBL9p8gc+XPgzbNIyfX/tZ75CEeCw5Jirs7e2ZPXv204hFPKqVK01nnM9y4qhaNVPLihdegE6dTJ2sraz0jkroYPv27SxcuJDdu3dnOc+CBQtYsGABAFeuXHkqcQ0fbkpUzJ8P77//VDYpCoGwMFOSIn33i23bTOWGUlMzX8be/p9kQ40a0KRJxmRE+p/SpU295DJjNMLx4w+2b8TW1pzAQFOLjrySvnhuaGhokS6eW9hcO3WNmA0xNBnfBItiBbv/umUJS9rMacMP7X8gYlYEDd9pmPNCQgjc7N34sMmHjNk6hg2nNhBSLUTvkIR4ZDn+hwoODmblypWULl0agBs3btClSxc2b96c78GJbChlak9evTq0bKl3NPoKCjIla7p3h379TFeFBbQpq8gfR44coU+fPoSFheHg4JDlfP369dNqWAQEPJ1K8rVqmT6ic+bAyJFgbf1UNisKuKgoU8uJ9JSC556DDh0eTjw4OuZdDtbc3JTTDQuDF18cx4oVH+X5qB+PWzxX5L+I2RGYW5kTMKBwjKZR/cXqVG9fnR3jd+DT2YdSlUrpHZIooIxGI5cuXSI1XbbX1dVVx4j0NeK5ESw5soTBGwfTzK0ZJSxL6B2SEI8kx2KaV69e1ZIUYGphcfny5XwNSuTC3r1w8CAMHZr1bbNnyRtvwPjxpipxkyfrHY3IxJ49ewgODqZatWq4u7vj5uaWJ/Vuzp07R6dOnViyZAnVqlXLg0jz3siR8Ndf8MMPekciCgo/v4cTD7a28N57MGKE6SutZUtTd4wKFfK+oZi5+YN6FJNp1y5vkxTw+MVzRf66e+Mu0YujqdWtFrblbPUOJ9daz2qNSlNsHiY3yUTm5syZQ7ly5QgODiYkJISQkBDa5VXRnULKytyK+SHzibsVx6Sdk/QOR4hHlmOLCjMzM86dO6dlJOPi4gps4aVnyqxZpra9uShG+Mz48EPTsKVjx8LNm3wAPHaFOpHnevfuzcyZM/H398f8Ed6PnMY5nzhxIteuXWPQoEGAqcn5wYMH82UfHldwMNSsCdOnmz6y8hUqatc2dfEwNzfdBcyP7hd6etziuSJ/RS2MIuVOCoFDA/UO5ZGUrlKaoLFBbHt/GzEbY/Bs66l3SKKAmTVrFidPnsy2VeWzqHHlxvTy7cW0fdN4vfbr1HQq2HVphEgvx0TF5MmTadSoEU2aNEEpxa+//qr18RY6iYuDVatMt2ltZGxxjcFgKgTwyy8wfToTAK1C3ebNkqzQWalSpR6r0GVO45x/8803fPPNN48b1lNhMJjukvfqBf/7nylxIZ5dSpkGarKwgNmzoX///Ol+oafw8HDefvttTpw4QXJy8t/JGFtu3bqld2jPrLTUNPbP2U+VplUo71te73AeWcORDTny/RHC3g6jSrMqWBa31DskUYBUqlSJUqWkW1BmPgn+hLUn1zJww0B29tyJmUFaYovCIccjtXXr1kRGRtK5c2e6dOnCoUOHaNWq1dOITWRl7lzTlY+MSf+wbdvg77vtZmCqVBcR8WAMQKGjZs2a8e6777Jv3z4iIyO1n2dFt25QrhzMmKF3JEJvq1bB2rWmkWBMJVPyp/uFnkJDQ1mxYgWenp7cvXuXb775Rmv1JPRxYvUJbp27ReCwwtWa4gFzK3PaftmWG3/cYPeUrIsmi2eTu7s7TZs2ZcqUKcyYMUP7EeBYwpFpLaex+9xuFkct1jscIXItxxYVe/bswdfXl3bt2rF06VI+/vhjhg4dSuXKMp61LpKSTOPKdeoEz3CBoCxFRcGdOxmnJSVBdPSDDtlCJxGmcRgzdMswGAxs27ZNr5CeKmtrU25x7Fg4dgx8fPSOSOjhxg3TcVC3rmlEmKLMw8MDo9GIubk5b731Fn5+fkyZMkXvsJ5ZEZ9HYF/VnmrtCmYtn9xwa+ZGrddrsXvqbkq6lCTpchLOfs54tPHAzFzuEj/LXF1dcXV1JTk5meTkZL3DKXB61OnBoqhFDNs8jJjrMTRybUQbjzaYmxWhDLkocnJMVKQfC33GjBn07t0712Ohb9q0iaFDh2I0GunTpw+jR4/OdL5Vq1bxyiuvcODAAa0S/5QpU1i4cCHm5ubMnj1bWnE88P33cPOmqYimeJifn6k7jGnMPxMrK1NFOqGr7du36x2C7gYOhI8/NrWqkJEan03vvANXr5oaeVkU7JEhn0iJEiVITk7G19eX9957D2dnZ9LS0nK9vNFoJCAgABcXF9avX0/jxo1JSEgA4PLly9SvX581a9awY8cOXnrpJdzc3ADo1KkTH374IZD1OcjZs2fp0qUL165dw9/fnyVLlmBVxIe1jt8fz/m952k9q3Whv6B/4ZMXOPrDUTYO3ohKU1jZWOES6MIbm98o9PsmHt+4ceMASPz7/M/WtvAUi30a0lQaycZkEpMT+WTPJ8w9MJdAl0A2v7FZkhWiwMrxGz39WOiDBw9m8ODB2slCdoxGI4MHDyYsLIzjx4+zYsUKjh8//tB8CQkJzJo1i8DAf5oiHj9+nB9++IFjx46xadMmBg0ahNFofMRdK4LS0kxFNAMCoKGMJZ6pNm1MNSlsbTGCaUSU1FS5fa2jpUuXAmRoivmsNst0cICePWHpUrh0Se9oxNO2datpJOV33jHlVIuyJUuWkJaWxhdffIGNjQ3nz59n1apVuV5+1qxZ1KhRQ3v866+/Eh0dTXR0NM899xydOnXSnmvcuLH23IMkRXbnIKNGjWL48OGcPn0ae3t7Fj4DWcOIWRFY21nj+1bhT9r/FfUXZhZmKKMCBcmJycRHxHM67LTeoQkdHT16FD8/P3x8fPDx8cHf359jx47pHVaBEXY6jGNX/nk9EpMTiYiPIOy0dI0WBVeOiYr0Y6GHhITkeiz0/fv34+Hhgbu7O1ZWVnTp0oW1a9c+NN/YsWMZNWoUxYoV06atXbuWLl26YG1tjZubGx4eHuzfv/8Rd60I2rwZTp6EYcNk2ICsmJubXqcVKxgH8NVXpjb3ffuaEj3iqUtKSgJM3+PrSAAAIABJREFUScnMfp41w4aZyqjMnat3JOJpunPHVI/CwwP+vvFXpFWuXBkzMzNiY2Pp1KkTU6dOxcPDI1fLXrhwgQ0bNtCnT5+Hnrt9+zbbtm2jQ4cO2a4jq3MQpRTbtm3jlVdeAaBHjx6sWbPm0XewELkdf5tjPx3Dr7cf1iWt9Q7niV2Mukjq/dQM0+4n3uev6L90ikgUBP369WPGjBnExcURFxfH9OnT6du3r95hFRhRF6NIvJ+YYVri/USi/4rWKSIhcpZjouJxx0KPj4+nUqVK2uOKFSsSHx+fYZ7IyEjOnz9PSEjIIy/7TJo1C5yd4dVX9Y6kYDM3h3btmAzQpw/MnGm6lTlvnt6RPZP69+8PmJplZvbzrKlWDV58Eb788uFyKqLoGj8e/vjDVGKoeHG9o8l/GzZsoGrVqgwZMoTQ0FA8PDwIy2VR42HDhvHpp59iZvbwKcqaNWto0aIFdnZ22rR9+/ZRp04d2rRpo91Bzeo84tq1a5QuXRqLv/vdPAvnFwfmHkClKeq/XV/vUPKEs58z/LunjgWFciQTkXeSkpJo1qyZ9rhp06bajZKs9OrVCycnJ2rWzH7IzgMHDmBhYcHPP/+cJ7Hqwc/ZD1vrjN1hzM3MqVOujk4RCZGzHHvI5tdY6GlpaYwYMYJvv/32sdexYMECbajUK1euPHFMBdrx46aWApMmmWouiNzr2xf+7//gvfegZUvwlPHXn6YhQ4Zk+/zs2bOfUiQFx8iRsG6dqeTMgAF6RyPGjx/PhAkTtMfjxo1j/Pjxebb+Q4dg+nTTV1HTpnm22gJt5MiRbN++XWtFcebMGUJCQnIconj9+vU4OTnh7+/Pjh07Hnp+xYoVGVpa1K1bl7i4OGxtbdm4cSMdOnQgJiYmT/ahKJxjpNxJ4dBXh6j+UnXs3ez1DidPeLTxwL2xO/ER8SQnmYommikzrEsX/tYi4vG5u7szadIkunfvDpi6nbq7u2e7TM+ePQkNDc32uub/2bvzuJry/4Hjr3tLWSJbtjKKZMhSijBfZRlLpCFZIoWxj3UYZr4zyDYG87Vvky1ZyjqDyDJSM+NHZDcYNZhRmFE0ibTce35/HO4ILahOtz7Px+M+uOfec+/71j2nc97n83m/NRoNU6ZMoWPHjnkab0FztXbFydyJyLhIHqc9poRBCdI0adx/op/7NqF4yLeqQ+bm5ty+fVt3PzY2FnNzc939R48ecfnyZdq0aYOlpSUnT57E3d2dqKioHNd9btiwYURFRREVFYWZmVl+fZTCYelSeQrDs6vTwhtQqeTKhUZGcoEAUe+kQDk4OODg4MDTp085e/YsdevWpW7dupw/f77YVuZu3RocHOTBPmJGkvL8/PyQJAkASZLyNEmRni4P7KpaFebPz7OXLfTKli2baapH7dq1KVu2bI7rHT9+nL1792JpaUnfvn0JCwvD29sbgPj4eE6dOpVpFGa5cuV0RfO6dOlCeno68fHxWR5HVKpUicTERDIyMjItf52icIxxcfNFUh6k0GJCC6VDyTNqAzXeh7zpGdSTtjPb0n1Dd8pblieoaxBxp4v26Bgha+vXr+f+/ft4eHjg4eHB/fv3Wb9+fbbrODs7U7FixWyfs2zZMnr27EmVKlXyMtwCZ6A24JD3IYJ6BjGz7Uy2e27HpZYL4w6O48bDG0qHJwivJ+WT9PR0ycrKSrpx44aUmpoqNW7cWLp8+XKWz3dxcZFOnz4tSZIkXb58WWrcuLH09OlT6caNG5KVlZWUkZGR7fs5ODjkafyFSkKCJJUqJUkff6x0JHrlla/3pk2SBJI0b54yARUiSmwvTk5OUnp6uu5+Wlqa5OTkVOBxPKf0PmPrVvnruHevomEIL8iPP4lz58q/5927C/Z9cyu3753b7WXXrl3Srl27pBEjRkiurq7Shg0bpICAAKlr167SyJEj3yi2Y8eOSV27dtXdX7VqleTj45PpOXfv3pW0Wq0kSZIUGRkp1axZU9Jqtdkeg3h6ekpBQUGSJEnS8OHDpRUrVuQYi9L7i7eh1Wql5fWXS981/U73MyqqEv9MlBZbLZa+Kf+NdOfMHaXDKfb0aXu5efOmZGtr+9rHYmNjJWdnZ0mj0Ui+vr7Sjh07snyd7777TnJwcJAcHByk9957L7/CzVN/JP4hmc41lT5Y94GUrknPeQVByAfZ7S9yNaIiJSWF33777Y0SIIaGhixfvpxOnTpRv359evfuja2tLdOmTWPv3r3Zrmtra0vv3r1p0KABnTt3ZsWKFRgYFOPWOWvWQEqKaEn6rvr3Bw8PmDoVLl9WOppi5+HDhyQlJenuJycn8/DhQwUjUpanJ9SsKU8JEIqm6Gi5NoWHB/TooXQ0BWPfvn3s27ePp0+fUrVqVSIiIggPD8fMzIyUlJR3eu3g4GC8vLwyLdu5cycNGzakSZMmjB07luDgYFQqVZbHIADz5s1j4cKFWFtbk5CQwMcff/xOcRVWN47cIP5qPE7jnVAV8QLcpjVN8T3mi7GpMZs6bOLeBVFYs7gYP348AN26dcPd3f2V27u+9rx5815bL+dl+jgC6z3T91jVdRXHbx9n3i/zlA5HEF6hkqRn412zsG/fPiZNmkRaWho3b97Utf/KKdlQ0BwdHYmKilI6jLyXng61a8sV+I4eVToavaJSqXjl6/3339CwIVhYQGQklCihTHAKU2J72bBhA35+frRt2xZJkvjpp5/w8/PD19e3QON4rjDsM779Fj77DKKi5KkggrJeu894S1ottGsH58/D1atyHeSCeN83ldv3Lgzbi5L08fNv6bKFe+fuMe7WOAyNcyxJViQ8vPGQAJcAMp5m4HvMlyoN9Xu4vr4qyO3lzJkzODg4EBER8drHXVxcsl3/1q1buLm5cfk1F7CsrKx0+8f4+HhKly6Nv79/jl2H9G1/0X93f7b/up3/G/x/NDNvpnQ4QjGT3faSY4rQz8+PU6dOUb58eQDs7Oy4efNm3kYoZG33boiNlXsaCu+uShW5Zem5czB7ttLRFCuDBg0iMjKSHj164OHhwYkTJxRLUhQWQ4dC2bKwcKHSkQh5bd06iIiQk1HZJSmKqqdPn7JixQpGjRrF4MGDdTehYNy/ep+Y0BgcRzkWmyQFQIXaFfAJ80FdQk1g+0Dir8UrHZKQzxyeZfnPnz+Pi4tLptv58+/WevPmzZvcunWLW7du4enpycqVK3NMUuijFV1WUN2kOt7fe/M4LftOKYJQkHJMVJQoUQJTU9NMy4r6EMJCZckSqFMHXmrhKryDHj1gwACYM0e+lC3kq7Nnz+pud+7coWbNmtSsWZM7d+5w9uxZpcNTlKmpXGhx2zZ4oe6foOfu3JFHyrRtC0V0VkGOBgwYwL179zh06BAuLi7ExsbmqpimkDcil0ZiYGyA43BHpUMpcJXqVsL3mC+oYGO7jSREJygdklAANm7c+MqynDoLenl50bJlS3777TcsLCxYt24dq1evZvXq1fkUZeFUvmR5AnsEEp0QzaTDk5QORxB0ckyz29rasnXrVjQaDdHR0SxdupRWrVoVRGxCZCScOCEnK3IxP054A0uWQFgY+PjA2bNQsqTSERVZEydOzPIxlUpFWFhYAUZT+IwdK38dly0rXl0hirLRoyE1Ffz95aZDxVFMTAw7duxgz549+Pr60q9fP1q3bq10WMVCyoMULmy8QGPvxpSpUkbpcBRRuV5lfMN8CWgTwMa2GxkYMZCKdbLv7iDop6CgILZu3cqNGzcy1aR49OhRjh09goKCcv0+OSU99F0byzZMajWJBf+3gK42XXGzcVM6JEHIOVGxbNky5syZg7GxMf369aNTp05MnTq1IGITliyBcuVg0CClIyl6KlSQx2Z37gxffSWPzxbyxbFjx5QOoVCztJQLa/r7y3VexUVn/bZrF3z/PcybBy905yx2Sjyr/1O+fHkuX75MtWrV+PvvvxWOqng4s+YMGSkZOI1zUjoURZk1MMPnRx82tt1IYLtABkYMpLxleaXDEvJYq1atqF69OvHx8ZkujJQtW5bGjRsrGJn+mdV2Fod/P8zgPYO5NPISVU2qKh2SUMzlmKjYv38/c+bMYc6cObplO3bsoFevXvkaWLEXFwc7dsCYMeLMJb906gQjRsgFAj76CMTVvnwVGBj42uU+Pj4FHEnhM3EibN8u585EORr99fChPJrC3h4+/VTpaJQ1bNgwHj58yOzZs3F3dyc5OZlZs2YpHVaRp0nXcHr5aazaW1G1kTjJqNq4KgN+HEBgu0A2tpNHVpjWNM15RUFv1KpVCwsLC0qWLJlj4Uwhe8aGxmzx2IKDvwND9g1hb9+9Yrq/oKgc5xPMnTs3V8uEPLZyJWg08lGvkH8WLJAvaQ8cCMnJSkdTpJ0+fVp3+/nnn/Hz88tV96DBgwdTpUoVGjZs+NrHr127RsuWLTE2NuZbPR0Z07w5fPCBPIgqI0PpaIS39dlncP8+rF0LhsWnfuErtFot5cqVo0KFCjg7O3Pjxg3+/vtvhg8frnRo+UKr0XI95DoRsyK4HnIdrUarWCxXd18lKTaJFuNbKBZDYVPdvjoDjgwg5UEKG9tuJCkuKeeVBL1iYGCAWq3mn3/+UToUvWdbxZb5HeYTcj2ENWfXKB2OUMxleSgVGhrKgQMHiIuLY+zYsbrlSUlJGBbnI7CC8OSJ3Jnio4/k1qRC/jExgYAAaNMGJk+WE0RCvli2bFmm+4mJifTt2zfH9QYOHMjo0aOzHHlRsWJFli5dyg8//JAncSpl4kTw8JCnDYgBa/onLEweETN5MjRtqnQ0ylKr1cyfP5/evXsrHUq+02q0bO60mbjIONIep2FUxghzJ3O8D3mjNij42lInF52konVF6napW+DvXZjVcKyB9yFvNnXYRGC7QHzDfSlbXYxWLUpMTExo1KgRHTp0oEyZf2uzLF26VMGo9NPo5qPZH72fCYcm0MayDTaVbJQOSSimsvwrWqNGDRwdHSlZsiQODg66m7u7O4cOHSrIGIufLVsgIUGMAS8ozs4wYQKsWgWHD7/TS/n5+aFSqXQ3Pz+/vImxCCpTpkyuWh07OztnWxCrSpUqNGvWTDcnXl+5u8sNfv73P3jWtl3QE0+ewLBh8u9PbPKyDz/8kG+//Zbbt2/z4MED3a2oiQmNkZMUyWkgQVpyGrf/7zZXv79a4LHEnowlLjIOp3FOqNRiuPbLLJws6B/an6S4JALbB/L4b9GGsSjx8PBg1qxZODs7ZzpvEd6cWqVmw0cbKGlYEu/d3qRr0pUOSSimshwa0aRJE5o0acJff/2Fr69vpseWLFnCuHHj8j24YkmS5PHfdnbyCbRQMObMgdBQGDwYLl+G8m9XcMvPz0+XrJDE2WYm3bp108111Gg0XL16tVhccc0tAwM5NzlmjNzsRzRX0h8zZsDvv8ujKkqVUjqa3PHz82PGjBmA3H1n+vTpeZpY3bZtGwArVqzQLVOpVNy4cSPP3qMwuHvuLqnJqaj4NzGQkZLBzl47OVLrCGb1zahcvzKV61fGrIEZZvXNKFUxf74kJxefxNjUGLuBdvny+kXBex+8R7/9/djiuoXADwPxDfOldOXSSocl5AFfX1/S0tK4fv06APXq1dP7CxhKqlG2Bv5u/nju8GTWT7OY2Xam0iEJxVCOcziCg4OZPHlypmUBAQEiUZFfjh6FX3+FDRuKb187JZQsCRs3QsuWMG6c/H8hT02a9G9vbkNDQ10BrILk7++Pv78/APfv3y/Q986NQYPkzh+TJoGrq1yU0dVVTmIIhdPZs/IomCFDoG1bpaPJvedJ1fySm9FSRUF1++oYmxjLIyqeMShpQAPPBqCF+1fvcyviFhkp/xafKVOlzCvJi8r1K1O2Rtm3Llz3z+1/uLLzCi0mtMDIxOidP1dRZuliidc+L4LcgtjUYRM+R33yLXkkFJzw8HB8fX2xtLREkiRu377Nxo0bcRYX/d5azwY9GWg3kDk/z6GzdWda1RRXUISClWWi4nlf4ps3b75xX2LhHSxeDFWqQC7m7gt5rFkz+O9/YdYs6NEDundXOqIixcXFhb/++ovTp08DULduwc+hHjZsGMOGDQPA0dGxwN8/JyVLgqmpPKLi5EkoUwacnODQIZGsKIzS0+Hjj8HMDObPVzqawufy5ctcuXKFp0+f6pYVtS4/1q7WmDuZv1KjontAd12NCkkrkfhHIvFX47l/9T73r9wn/mo8vwb/ytPEf382xuWM5eTFi6Mw6ptR3qp8lvUutBotMaExHJ93HEkr4Tiy8O3XCqPa7WvT54c+BLsHs6njJnx+9KFk+ZJKhyW8g4kTJ3L48GHq1asHwPXr1/Hy8uLMmTMKR6bflnReQsStCLx3e3NhxAXKGovaLkLByTJRIfoSK+D6ddi/H6ZPl89YhIL31VcQEgLDh8ttGMzMlI6oyNi+fTufffYZbdq0QZIkxowZw4IFC/D09FQ6tEIjNBTi4+X/S5LciCYyUl7u5qZsbMKrFi6E8+dh1y6oUEHpaAqXGTNmEB4ezpUrV+jSpQuhoaH85z//yXWiQqPR4OjoiLm5OSEhIQwcOJCIiAhMTeXWkgEBAdjZ2SFJEuPGjePAgQOULl2agIAAmj6rZrpx40Zmz54NwFdffaWbxnrmzBkGDhxISkoKXbp0YcmSJW89kkFtoMb7kDcxoTHcO3+PanbVsHa1zpRYUKlVVLCqQAWrCpmKXEqSxOO/HnP/yn3uX5WTF/FX44k5GMP5gPO65xkYG1C5XuVXRmGUr12eYPdgYk/Gkv44HZWBipBhIYoV8tQ31p2s6fN9H4K7B7O502YGHBmAcTljpcMS3lJ6erouSQFgY2NDerqorfCuyhmXY1OPTTgHODPu4DjWf7Re6ZCEYiTLREWtWrWoVasWJ06c4I8//iA6OpoPP/yQlJQUUlJSKFtWZNTy3LJlUKIEjBihdCTFl5GRPO3D0VH+PezcKabg5JE5c+Zw+vRpqlSpAshTLz788MMcExVeXl6Eh4cTHx+PhYUFM2bM0B18jBgxgnv37uHo6EhSUhJqtZrFixdz5coVypUrl++fKa+dOwePH2t5sc5xcrKW8+fVIlFRyERHy4Uze/SQu7UIme3cuZMLFy5gb2/Phg0b+Ouvv/D29s71+kuWLKF+/fokJf3bSvJ1ic3Q0FCio6OJjo4mMjKSkSNHEhkZyYMHD5gxYwZRUVGoVCpdMfAKFSowcuRI1qxZg5OTE126dOHgwYO4urq+9WdVG6ixcbPBxu3NKuOrVCpMqplgUs0Eq3ZWmR57mvhUl7y4f/U+8VfiiTsVx6/bf4Xn5Y/UyP9/dl/SSMRFxhETGvPGsRRXdbvUpdeOXuzw3MEW1y30P9gf47IiWaGPHB0dGTJkiG4/s2XLlkI5clIfffDeB/z3P/9l9s+zcbNxw6O++KMnFIwcU+5r1qzB09NT1/88NjaW7mJIfN5LTJTrUnh5QbVqSkdTvDVqBDNnwu7dEBSkdDRFhlar1SUpACpVqoRWq81xvaCgIO7evUt6ejqxsbF8/PHHjBgxghHPEnrVqlUjNjaWpKQkEhMTiY2N1cskBcg1KUxMXt4tq7lyBTQaRUISXkOS5C4fxsawfLnS0RROpUqVQq1WY2hoSFJSElWqVOH27du5Wjc2Npb9+/czZMiQHJ+7Z88efHx8UKlUtGjRgsTERO7evcuhQ4fo0KEDFStWpEKFCnTo0IGDBw9y9+5dkpKSaNGiBSqVCh8fn0LZ2rhk+ZLUbFkT+8H2dFzQkX77+zHuxjj+m/xfhp8bjscWD2q1rvVK0ebU5FTunb+nUNT66f2P3qdncE9iI2PZ2nUraY/Tsn2+6O5VOK1atYoGDRqwdOlSli5dSoMGDVi9erXSYRUZ01ym4VjDkaH7hnLn0R2lwxGKiRwTFStWrOD48eO6A/+6devy999/53tgxc66dfD4sVzIUVDepElyYc1PPoG4OKWjKRI6d+5Mp06dCAgIICAggK5du9KlSxelwypUXF3lmhQmJvJAnjJl5LxlUBB06QKFsP5nsbRuHYSHw4IFUKPG27/O8xMeoMid8Dg6OpKYmMjQoUNxcHCgadOmtGzZMlfrjh8/nvnz56NWZz5E+fLLL2ncuDETJkwgNTUVgLi4OGrWrKl7joWFBXFxcdkuf7GI7/Pl+qJE6RJUs6tGo36NaDWpFcYmma/+G5sYU81OXOx4Uw16NsBjiwe3j98mqFsQ6U+ynjLg5+enSxBJklSktlt9tnr1aj799FN2797N7t27mTBhAqtWrVI6rCKjhEEJNvfYTEp6CoP2DEIr5XyhSRDeVY6JCmNjY4yM/q0gnZGR8dZzOYUsZGTI0z6cneHZ3FpBYQYG8hSQ1FS5nL9oNfrOFixYwPDhw7l48SIXL15k2LBhzJs3T+mwChUDA7lwZlCQPKgnOBhu3wZ/f4iIkEdcHD+udJTF2507ch6zTRt51/Aunp/wPL8VpROelStXUr58eUaMGMGRI0fYuHEjGzZsyHG9kJAQqlSpgoODQ6blc+fO5dq1a5w+fZoHDx4UyL7D398fR0dHHB0dC2WXoOeFPI1MjEAFRiZyIU9rV2ulQ9NLDfs0pPvG7twKv0Vw92AynmbkvJJQaGx8Tbe2gICAgg+kCKtXuR4LOy3k8O+HWXFqRc4rCMI7yrE9qYuLC19//TUpKSkcOXKElStX0q1bt4KIrfjYuxf++EOuzCYUHnXryqX8x4yBtWth6FClI9J7Hh4eeHh4EB8fT6VKlZQOp1AyMJALZ75Yk2LoULlsSq9e8gnyvHkwYYIon6KEMWPk/KW/v/j5v87Zs2ezfaxpDsn448ePs3fvXg4cOMDTp09JSkrC29ubzZs3A/LFk0GDBvHtt98CYG5unmlKSWxsLObm5pibmxMeHp5peZs2bTA3Nyc2NvaV579OYe8SlJtCnsKbaezdGE26hr2D97LNYxt9vu+DoXGOh8qCgrLqUpiUlJRjl8LBgwfrkqOXL19+5fEtW7Ywb948JEmibNmyrFq1iiZNmuT5Z9Anwx2GE3I9hMk/TqadVTtsq9gqHZJQlEk50Gg0kr+/v+Tp6Sn17NlT8vf3l7RabU6rFTgHBwelQ3h7rVtLkqWlJGVkKB1JkZKLr3fONBpJatdOkkxMJOnGjYJ973xUkNvLiRMnJBcXF6lHjx7S2bNnJVtbW6lq1aqSmZmZFBoaWmBxvEwf9xmJiZLUo4ckgfzvw4dKR1S05LTd7tol/+y/+aaAAipEcru9tGnTRncrW7Zspvtt27Z9o/c8duyY1LVrV0mSJOnOnTuSJEmSVquVxo0bJ02ZMkWSJEkKCQmROnfuLGm1WunEiRNSs2bNJEmSpISEBMnS0lJ68OCB9ODBA8nS0lJKSEiQJEmSmjVrJp04cULSarVS586dpf379+fZ5xeKhij/KMkPP2lrt61SRurrj80K+995JRXk9nLr1i3p2LFjUosWLaTw8HDd7cyZM1J6enq260ZEREhnzpyRbG1tX/v48ePHpQcPHkiSJEkHDhyQmjdvnquYivr+4t6je5LZfDPJbrWd9DT9qdLhCHouu+0lxzSxWq1m6NChDBVXk/PH2bPw88/wv//Jl1KFwkWtloucNmwIgwZBWJi8TMi10aNH8/XXX/PPP//Qrl07QkNDadGiBdeuXcPLy4vOnTsrHaLeMDWVW2EuWgRTpoCDg9yYxt5e6ciKvsREuWSNnR18+qnS0RRex44d0/3f3t4+0/130b9/f+7fv48kSdjZ2emK5HXp0oUDBw5gbW1N6dKlddNLKlasyNSpU2nWrBkA06ZN011dXblypa49qaur6zt1/BCKJoehDmjTtRz45AA7++7Ec5snBiXEMVph9LxL4Y8//qgr4nv9+nWuXbtGo0aNsl3X2dmZW7duZfl4q1atdP9v0aJFptFYxVlVk6qsc1+He7A7045NY14HMY1XyB85JiqsrKxeW5Pixo0b+RJQsbNkiVwxb/BgpSMRsvLee/LvafBgWLoUxo9XOiK9kpGRQceOHQH5ZKFFixYAvP/++0qGpbdUKvlE2ckJ+vSRa74uXSpPDxFTEfLPZ5/JxUz375e7SAs5e9d6Vm3atKFNmzYAhIWFZfkeK1a8fq704MGDGfyav62Ojo6vHeYtCC9qNqoZmnQNh8Yf4nvv7/HY4oHaUFyoKKycnZ35+eefefjwIR07dqRZs2Zs27aNLVu25Mnrr1u3Ltukpr+/P/7+/gCFsqZNXutWrxvDHYaz4P8W0KVuF1wsXZQOSSiCckxUREVF6f7/9OlTduzYwYMHD/I1qGLj3j25at7w4VC+vNLRCNkZOFBuV/rFF9C5M4iT7Fx7sXJ/qVKlMj0mCvO+vQ8+gHPnwNtb3oX88gusWiXnPYW8deyYXKbms89EvWNBKE5ajGuBNl3Lkc+OoDZU0z2wu6gBUkhJkkTp0qVZt24do0aNYvLkydjZ2eXJax87dox169bxyy+/ZPmcwl7TJj/8r+P/CLsZhs8PPlwYcYHyJcW5jJC3ckxUvFzwbvz48Tg4ODBz5sx8C6rYWLUK0tNh7FilIxFyolLBmjVgawu+vnLrBUNRYCs3Lly4QLly5ZAkiZSUFF2rY0mSePr0qcLR6TczMzhwAObMAT8/eSbZzp0ij5aXUlJg2DCoU0f+GQvZGzNmjC4BGRsby9iX/r4tXbpUibAE4a21mtQKTbqGsP+GoS6h5qP1H6FSiyR7YSNJEidOnGDLli2sW7cOAI1G886ve/HiRYYMGUJoaKgoAv6SMkZl2OyxmVbrWjH6wGg2e2xWOiShiMnxTOvFCt5arZaoqCgyMkTLpnf29CmsXi2X9q9bV+lohNyoVk1OLvXpI7dd+PJLpSPSC7k9UHj48CEVKlTI52iKHgMDmDZNngLSr5/cHWTNGvDyUjqyomHGDIiJgaNHoXRppaMp/F56BhCgAAAgAElEQVS8kvhyi1FB0Fetv2iNJk1DhF8EKgMV73/0Ps44cz3kuui0UkgsXryYuXPn0qNHD2xtbblx4wZt27Z9p9f8888/8fDwYNOmTdjY2ORRpEVLc/PmTHeZzrTwaXSt2xWvRuLgQ8g7OSYqJk6c+O+TDQ2xtLRk+/bt+RpUsRAcDH//DePGKR2J8CZ695angMyYAV27ypX1hDzRvn37bFsbCtnr0AHOn5fzaP36yVNBFi4EY2OlI9NfZ8/Ct9/Cxx9Du3ZKR6MffH19c/W8MWPGsGzZsnyORhDyjss0FzSpGn6Z+wsXAy/Shjbs8tqFuZM53oe8RbJCYS4uLri4/FsnoXbt2jmO4PLy8iI8PJz4+HgsLCyYMWMG6enpAIwYMYKZM2eSkJDAqFGjAPk86MUp8YLsi9ZfEBoTysj9I/ngvQ94z/Q9pUMSiogcExV5VbFbeIEkweLF8jSC9u2VjkZ4UytWQESEPAXk1ClxJphHJElSOgS9Z24u11P473/lE+xTp2DHDrC0VDoy/ZORAUOGyNNrFixQOpqi5/jx40qHIAhvRKVSYdHSAnUJNdp0LWrUpCWnERcZR0xoDDZu4oq7EsaPH8/ixYvp1q3ba+te7d27N8t1g4KCsn3ttWvXsnbt2neOsagzVBuyqccm7L6zw/cHX476HEWtEok74d3lmKj4559/mDFjBj/99BMgZyynTZuGqalpvgdXZEVEwIUL8vhsUUxQ/1SqJP/uunWTR1Z8/bXSERUJorBm3ihRQj6x/uADuQasvT0EBspfVyH3Fi6Ui5Xu3AliRpIgCAD3zt9Dm6HNtCztcRr3zt8TiQqFDBgwAIBJkyYpHEnxVqdiHZZ2XsrgvYNZeGIhk1qJ34fw7nJMdw0ePJiyZcuyfft2tm/fTrly5Rg0aFBBxFZ0LVkin+z27690JMLbcnOT25XOmwcnTyodjSC8ont3eeqClRW4u8OUKfIoASFnMTEwfbr8M/TwUDoaQRAKi+r21TEqY5RpmcpARZWGVRSKSHheC8fFxYUGDRrQoEED3TSQF6eCCPlvoN1APOp78N+j/+XCvQtKhyMUATkmKn7//XdmzJhB7dq1qV27NtOnT+fGjRsFEVvRdOMG7Nkj9xN8qVWjoGcWLQILC3kKyJMnSkej98TUj7xXuzb83//Ju5v58+WZZnfvKh1V4SZJcpcPIyN5lpcY6JM/xPYu6CNrV2vMncwxMjFCixYDIwOkDInzG8+jSXv3DhPC2/Hz86Ny5crUq1cPGxsbzMzMRHdCBahUKr5z+47KpSvTf3d/nmaIzm7Cu8kxUVGqVKlMfYOPHz9OKXGC/faWLZPL9D8rzCPosXLlYMMGuH4dvvhC6WgKvd9//53U1FQAwsPDWbp0KYmJibrHjx49qlRoRVrJknKDoU2bICpKrv8aFqZ0VIXX+vVynY8FC6BGDaWj0V+XLl3K9vFxopC0oIfUBmq8D3nTM6gn4YTTe1dvOi7syG8//Ma2HttIT0lXOsRiZ+HChRw/fpzTp0/z4MEDHj58SGRkJMePH2fRokVKh1fsVC5dmQ0fbeDX+7/yxY/i2Fh4NzkmKlavXs0nn3yCpaUltWrVYvTo0axevbogYit6kpJg3Tq5c4S5udLRCHmhXTsYMwaWLpXPboQs9ezZEwMDA2JiYhg2bBi3b9+mX79+uscrVqz42vUGDx5MlSpVaNiw4WsflySJsWPHYm1tTePGjUXnkCx4e8Pp0/Kssw4dYPZs0GpzXq94qcbEieDiIhfSFN7eqFGjaN68OStXruSff/555fGBAwcWfFCCkAfUBmps3Gz4iZ+wcbOh5YSWuH3nRnRoNEFuQaQ9TlM6xGJl06ZNBAUFYWVlpVtWu3ZtNm/eTGBgoIKRFV+drDsxpvkYFkcu5sjvR5QOR9BjOSYqmjRpwoULF7h48SKXLl3i3LlzNGnSJFcvfvDgQerVq4e1tTXffPPNK4+vXr2aRo0aYWdnx3/+8x+uXLkCwK1btyhVqhR2dnbY2dkxYsSIN/xYhVRAADx6JFqSFjXffAN168KgQXIySngttVqNoaEh33//PWPGjGHBggXczcU8hIEDB3Lw4MEsHw8NDSU6Opro6Gj8/f0ZOXJkXoZdpDRoIHcC6dsXpk6VS60kJCgdlfI0GggJAfiRx49h1SpQi4Ll7+Tnn39my5Yt3L59GwcHB/r168eRI+KAVSiaHIY50H1jd26F32Jzp82kJqUqHVKxkZ6eTuXKlV9ZbmZmpms1KhS8eR/Oo37l+gzcM5CEJ+JAQ3g7OR6KpaamsnXrVpYvX87ixYuZOXNmruZ9aTQaPvnkE0JDQ7ly5QpBQUG6RMRz/fr149KlS5w/f57Jkyfz6aef6h6rU6cO58+f5/z580VjBIdGI191b9kSmjdXOhohL5UuDRs3wu3bMHGi0tEUWiVKlCAoKIiNGzfi5uYGkKuDCGdn5yxHWwDs2bMHHx8fVCoVLVq0IDExMVcJkOLKxAQ2b5ZPxo8elbuCFOd6sBoNdOoEvXoB2KJWy4OkNGK6+TurW7cus2fPZt68eURERDB27Fjef/99du/eneO6Go0Ge3t73b6if//+1KtXj4YNGzJ48GDdviM8PBxTU1PdhY0Xj0+yulhy8+ZNnJycsLa2pk+fPqSliSvgwrtrMqAJPYN7EhcZR2D7QFIepCgdUrFgZGT0Vo8J+atUiVJs8djC/cf3GR4yXNQlEt5KjomKjz76iD179mBoaEiZMmV0t5ycOnUKa2trateujZGREX379mXPnj2ZnlOuXDnd/x8/flx02xNqNODnB7//Dq1biyPgoqhlS5g8GdauhenT+QrkS7Tid62zYcMGTpw4wZdffomVlRU3b97UtRV7F3FxcdSsWVN338LCgri4uHd+3aJMpYIRI+RCm4aG4OwsNyPKyJC/trNmFZ+vb2io/HN4+qzmV1oaREbKy4W3d/HiRSZMmED9+vUJCwtj3759XL16lbCwMCZMmJDj+kuWLKF+/fq6+/379+fatWtcunSJlJQU1q5dq3usdevWugsb06ZNA7K/WDJlyhQmTJhATEwMFSpUYN26dXn86YXiyraXLb139+avi3+xse1GHv/9WOmQirwLFy5Qrly5V25ly5bNsVaOkL/sq9szu91sdl3dReAFMQ1HeHM5JipiY2PZtm0bkydPZuLEibpbTnJ78rBixQrq1KnD5MmTWbp0qW75zZs3sbe3x8XFhZ9//jm3n6fweX65bu5c+f7KlfL94nAGUNxMnQplysDMmfgBeHmJ3/ULGjRowLx582jatCkAVlZWTJkypUBj8Pf3x9HREUdHR+7fv1+g710YOTjAmTPg6grjx8vFI/v2lVtzFoev76lT8iColJcufD5+DOfPKxNTUTFmzBiaNm3KhQsXWLFihW67r1GjBrNnz8523djYWPbv38+QFwqFdOnSBZVKhUqlonnz5sTGxmb7GlldLJEkibCwMDw9PQHw9fXlhx9+eMdPKwj/qtetHl4hXiREJxDgEsCjO4+UDqlI02g0JCUlvXJ79OiRmPpRCExsORGXWi6MDh3NjYeia6TwZnJMVLRq1SpfM5KffPIJv//+O/PmzdMdvFSvXp0///yTc+fOsXDhQvr160fSa+b+F+qTjowMucT+sGEQHv7v0X5ysrhcV1SFhemqExqA+F2/ZN++fdjZ2dG5c2cAzp8/j7u7+zu/rrm5Obdv39bdj42NxTyLYrXDhg0jKiqKqKgozMzM3vm9i4IKFeCHH2DgQLh/Xz5Jl6Si/fU9cUJOzjg5wZ07civSF5UpI3dHEd6es7MzAwYM0HUJ02g09O/fHyDHkVTjx49n/vz5qF9TKCQ9PZ1Nmzbp9iMAJ06coEmTJri6uvLrr78CWV8sSUhIoHz58hgaGmZaLgh5qU6HOvQP7U9SbBIbnDeQ+EdizisJQhFkoDYgsEcgatS4bXVjRvgMQq6HoNEW4asgQp7JMlHRqFEjGjduzC+//ELTpk2pV68ejRs31i3PyZucPAD07dtXd1XD2NiYSpUqAeDg4ECdOnW4fv36K+sUqpOOjAz58tyCBdC1q1xav1kzWL8e6aVLktrkZHG5rig6d+7f8ePPiUuzOn5+fpw6dYry5csDYGdnx40b755dd3d3JzAwEEmSOHnyJKamplSvXv2dX7c4Uamgdm2AzG1AkpO1REYqElK++PlnueNJq1ZyHvmbb+TSMq1by7U7QIOJiZzAcHVVOlr9Fhsby9xnIwlTU1Px8PCgbt26Oa4XEhJClSpVcHBweO3jo0aNwtnZmdatWwPQtGlT/vjjDy5cuMCYMWPo3r17nn2GQn0xRCj0LF0sGXBkAE/inxDgHMCDmAdKhyQIijAva05N05pcjb+KX4QfXru86LS5k0hWCDnKMlEREhLCvn37CA0NJSYmhsOHD7Nv3z7d8pw0a9aM6Ohobt68SVpaGsHBwa9cPY2Ojtb9f//+/bqDmPv376N5dnJ/48YNoqOjqS0fRRce6elyBbp58+Qj2goV5KPbyZPlWhReXrB1KwQEoJKPgHXUJibicl1RZG8vX4p9kSTJPSFfHlteDJUoUQJTU9NMy153xfRlXl5etGzZkt9++w0LCwvWrVvH6tWrdUV2u3TpQu3atbG2tmbo0KGsXLkyX+Iv6uztwcTk5d+Hmm+/hdGj4do1RcJ6Z5Ikdw5u21auxXHxInz7Ldy6BVOmQPnycOgQBAUBTCcoSL5vYKBw4Hpu/fr1XLp0iblz59KtWzfatm2Ln59fjusdP36cvXv3YmlpSd++fQkLC8Pb2xuAGTNmcP/+fRYuXKh7frly5TB59je2S5cupKenEx8fn+XFkkqVKpGYmEhGRkam5a9TqC6GCIWGn5+frqaaSqXK9ntt0cIC3zBf0h6nscF5A/evioSXUPyExoTyR+IfuvvJacn88ucv7LyyU8GoBL0gZSEhISHbW27s379fqlu3rlS7dm1p9uzZkiRJ0tSpU6U9e/ZIkiRJY8eOlRo0aCA1adJEatOmjXT58mVJkiRp586duuX29vbS3r17c3wvBweHXMX01lJTJen4cUn6+mtJ6thRksqUkST5GFiS6teXpJEjJSk4WJLu3s28XkaGJLVvL0kmJpKkUsn/tm8vLxfyxfTp0yVAd5s+fXrBvPELv+sMkL8j5ubyd6RePUk6ebJg4siFfN9eXmPw4MHSli1bpEaNGknXr1+XRo8eLQ0fPrzA43hOiZ9BYfa6XVWzZpLk7S1JRkby17hjR0nat08/dl9arSQdOSJJrVvLsVerJkmLFknS48dZr5PNn8RiL7fby5kzZ3S3kydPSk2aNJFGjRqlW/Ymjh07JnXt2lWSJElas2aN1LJlS+nJkyeZnnP37l1Jq9VKkiRJkZGRUs2aNSWtViulp6dLVlZW0o0bN6TU1FSpcePGumMMT09PKSgoSJIkSRo+fLi0YsWKHGMR+wvhXfx16S9pQdUF0nyz+dLd83dzXkHPFfftpbh//pfNDJ8pMR0Jv8w3w5mGUr9d/aTDMYelDI0eHFgI+SK77UUlSa/vF2NlZYVKpXptOxmVSpUnQ7bzkqOjI1FRUXn3gqmp8pXw8HCIiJDLwj95Ij9mawtt2oCLi3yJrmrV7F9Lo5Enep8/L4+kcHUVl+uKqme/66+6dWP2vn3y7zo8HAYNgrg4+RLu9OlgbKxomHm+veTCkydPmDNnDocPH0aSJDp16sTUqVMpWbJkgcbxnBI/g8Iuq13V33/DmjVyS9O4OHmayCefwODB8oiEwkSS5BERM2fKtSjMzeHzz+Hjj+FZuYQsZfU3T8j99tK2bdssH1OpVISFheX6PcPDw/n2228JCQnB0NCQWrVqUbZsWQA8PDyYNm0ay5cvZ9WqVRgaGlKqVCkWLlxIq1atADhw4ADjx49Ho9EwePBgvvzyS0Aeqdm3b18ePHiAvb09mzdvxjiHfbLYXwjvKuF6AoHtA0l7nIb3IW/Mm2U9HVrf6cv2MnjwYN10s8uXL7/yuCRJjBs3jgMHDlC6dGkCAgJ0hYGzoy+fv6CEXA/Ba5cXyWnJumWlDEvR1rItJ2JP8PDpQyzKWeDT2AdfO19sKtkoGK1Q0LLbXrJMVOibHHcKz4/Az52Txzi/nCx4+lSuMfFiYuJ5vYHGjeWkxPPEhBgCKuTglROef/6BTz+F9euhUSMIDFR0+o/4Iyp+Bm8jPV0uvLlsmVzvoXRpGDBAnhrSsKGysUkS7N8vJyhOn4b33oMvvpBzhLnNC4pERdaK+/ZS3D+/kDce3nxIYPtAnsQ/of+B/rz3n/eUDilf6Mv28tNPP2FiYoKPj89rExUHDhxg2bJlHDhwgMjISMaNG0dkLgo36cvnLygarYZOmzsRGRfJ47THlDEqg5O5E4e8D5GuTWffb/sIuBDAwZiDaCUtrWq2YmCTgfS27Y1pSdOc30DQa9ltL1lOEL/2bELy2bNnX3vTK89bhHp5/dt3r0MHOHoU/Pzkycvly8uJCD8/ePAAhg+H77+H+Hi4cAGWLoWePUWSQng7pqawbh2EhMitFZo1g1mz5DO/Im78+PEAdOvWDXd391dugv4oUQJ69YKffpJzvl5esHGjnHtr107eZT6b+l9gJElOnjg4QLdu8ua1Zg1ER8OIEYoPXiq2lixZQlJSEpIkMWTIEJo2bcrhw4eVDksQFFXBqgKDfhpE2epl2dxpMzeOvtno5Of1MZ7fclP3Rcias7MzFStWzPLxPXv24OPjg0qlokWLFiQmJnL37t0CjLBoMFAbcMj7EEE9g5jZdiZBPYM45H0IA7UBJQ1L0su2F/v77Sd2QizzP5zPw5SHDAsZRrX/VaP/7v78eONHUXizmDLM6oH//e9/rFmzhokTJ77y2JsO31RcaKhc+PLxY/l+crJcXe3YMbncvb09jBolT+do3VoujCkI+aFrV7h8GcaMgWnTYO9e+UyvQYN3fmk/Pz9mzJihuz99+vRCcRDzvBXhpEmTFI5EyEt2drB2rVxPeO1aWLkSPDzkkQyjRsGQIXLzo/yi1cqJkVmz5FxynTrygCVvbzmhIihr/fr1jBs3jkOHDpGQkMCmTZsYMGAAHTt2VDo0QVBUOYtyDPxpIJs+3MTWrlvps7sPdbvk3BEH5L/zz5MVYvRX/suqzfHrOov5+/vj7+8PILoEvYaB2gA3GzfcbNyyfE71stX57IPPmNRqElF3ogg4H8DWy1vZemkrNcvVxKeJD75NfKlbKXfbi6D/shxRsWbNGgCOHTv2yk2vkhQA586hfZ6keEYC+Yj2wQM4cwYWLgR3d5GkEPJfpUpyR5gdO+TWA02bwv/+J4/8eQd+fn66AxdJkgpFkgLQtRlMSEigRYsWuLi4ZLoJ+q1SJbn0yu+/w+7dcsLg88/BwkKuC5Hb7ry5vVKo0cC2bfKMPE9PuaFOYKDclWTQIJGkKCye74sOHDiAj48Ptra24sRKEJ4xqWqC7zFfqthWIbh7MFd3X1U6JOEdiS5BeUelUtHMvBkruq7g7sS7bPPcRsMqDZn7y1xsltvwn/X/Ye3ZtSSlJikdqpDPskxUnD59mnv37unuBwYG8tFHHzF27FgePNCzXtD29nJL0BeoTEygT5/CVwlOKD48PeXRFa6uMGmSPPUoJkbpqPLNvn37sLGxYcCAAYSEhOjaAwpFg6Eh9OgBYWFw6RL4+kJwsDxgrXVr2L49+5lOOSXaMjJgyxa5FkbfvvKIiq1b4coVuU6GYZbjAwUlODg40LFjRw4cOECnTp149OhRrtoRC0JxUbpyaXyO+lDDoQY7eu/g0tZLSockvCSrNsdCwSlpWJLetr050P8AtyfcZt6H83iQ8oCh+4ZS7dtqeO/25scbP6KVtEqHKuSDLI8ahg8fjpGRESAXm/n888/x8fHB1NSUYcOGFViAecLVFZycwMREnuphYiLfd3VVOjKhuKtaVb4MHRgoJy2aNIEVK+SzsCJmw4YNxMTE0KtXL4KCgqhTpw5DhgxROiwhHzRsCKtXQ2ysPFjozh05L2xlBbNny11EcisjQ948GjSQB8EZGspJj8uX5RoZooFS4bRu3Tq++eYbTp8+TenSpUlLS2PDhg1KhyUIhUrJ8iXxPuzNe/95j93euzm3/pzSIQkvcHd3JzAwEEmSOHnyJKampq+d9iEUjBplazD5g8n8OupXIodEMtBuIPuj99NhUwcsF1vyVdhXxDwouhf8iqMsExUajUZXYGbbtm0MGzaMnj17MmvWLGL07aqvgYHcry4oSC4JHxQk3xdHuEJhoFLJl4QvX5YvPY8eDR07wp9/Kh1ZnitRogSurq707dsXBwcHfvjhB6VDEvJRhQpys5vr12HfPrmz89SpULMm+PjI3Tme02jkWrPwFSEhctOl9euhXj15dEbp0rBrl1yPolcvEBfnCze1Wk3VqlW5cuUKP/30E7/++iuJiYlKhyUIhY5xWWP6H+hPnQ512PvxXk6tOKV0SMWGl5cXLVu25LfffsPCwoJ169axevVqVq9eDUCXLl2oXbs21tbWDB06lJUrVyocsQDy1JDm5s1Z2XXlK1ND6i6rS+sNrVl3dp1uaohGqyHkegizImYRcj1EFObUI1kOltVoNGRkZGBoaMjRo0d1BWIA/RyybWAAbm7yTRAKIwsLufDr2rXy2V2jRrBokTzxXqVSOrp3FhoayrZt2wgPD6dNmzYMGTKE7du3Kx2WUABe3P1euyYPGgoIgE2boEUL+OQTOSkhJy788PSUv/JPn8rdPPbskTt6FIHNoNiYMmUK27Zto0GDBhg8uyigUqlwdnZWODJBKHxKlC5B37192dl7J6GjQ0l/ks4Hn32gdFhFXlBQULaPq1QqVqxYUUDRCG/j+dSQ3ra9ufPoDpsubCLgQgBD9g1hTOgYetTvwdX7V4lOiOZxeubWqAZqccG6sMsyUeHl5YWLiwuVK1emVKlStG7dGoCYmBhMTUVPW0HIFyoVDB0KH34oJyg+/lieGrJmDej5cMPAwED69OnDd999h7HoGVlsvf8+LFsGc+bIyYrly+UBRf8yIDVVHjExfbp8EwkK/fPDDz/w22+/iW1dEHLJ0NiQXjt78b339/w4+UfSn6TjMs0FldgBCkKu1Chbgyn/mcLkDyZzKu4UAecDCLwQyJOMJ7rnJKclExkbSWhMaLYdSITCIctExZdffkn79u25e/cuHTt21O0otVoty5YtK7AABaFYsrKSqxIuWya3ULC1lfs/9umjt2dtOV25EIqXcuVg7Fh5ptPAgfLoihdJklyPQk+/7sVe7dq1SU9PF4kKQXgDBiUM8NjqgWEpQyL8IshIyaD93PYiWSEIb0ClUuFk4YSThRNVylRhZsRMeGETSk5LZtqxaaRp0uhQuwNljcsqF6yQrWzrpLdo0eKVZTY2NvkWjCAIL1CrYdw46NxZPpPz8pJHV6xcCZUrKx3dGzt58iRjxozh6tWrpKWlodFoKFOmDElJor1UcaZWQ+/e8P33kJz87/IyZcDOTrm4hHdTunRp7OzsaN++faZkxdKlSxWMShAKP7WBmo/Wf4RhKUOOzztO+pN0Oi/ujEotkhWC8KaamTfDxNiE5LR/DzAM1YZcT7hOz+09KaEuQRvLNnSz6YabjRtWFawUjFZ4mWjoJgiFXb168PPP8O23MG0aRETAd99B9+5KR/ZGRo8eTXBwML169SIqKorAwECuX7+udFhCIfC8MVNkJCQnazAxMRCNmfScu7s77u7uSochCHpJpVbRdWVXDEsaErk4kvSUdNxWu6E2EFWEBeFNuFq74mTuRGRcJI/T/q1Rsb/ffk7GniTkeggh0SGMPTiWsQfH0sCsAW513ehWrxstLFpgqBanykoSP31B0AeGhvIUkK5d5XYJPXrIE/uXLoXy5ZWOLtesra3RaDQYGBgwaNAg7O3tmTt3rtJhCQp73pgpNBS6dZtOUNBsXF1FYyZ95uvrq3QIgqDXVCoVnRZ2okTpEvzy9S9onmr4aMNHqA1FskIQcstAbcAh70OExoRy/t557KrZ4WrtioHaABdLF1wsXVjQcQExD2LkpMX1EBaeXMj8/5tPxVIVcbV2pZtNNzpZd6J8Sf053i4qxN5OEPRJo0byZedp02DrVmjYUD7D0wOlS5cmLS0NOzs7Jk+ezKJFi9BqtUqHJRQSzzuDwBzc3ESSQl/17t0bgEaNGtG4ceNXbrml0Wiwt7fH7Vmnrps3b+Lk5IS1tTV9+vQhLS0NgNTUVPr06YO1tTVOTk7cunVL9xpz587F2tqaevXqceiF/eTBgwepV68e1tbWfPPNN3nwqQUhf6hUKtrPaU/b2W25uPkiO/rs4Nr313DGmesh19FqxN9QQciJgdoANxs3vnL+Cjcbt9d2+7CuaM34FuP50edH4j+LZ7vndtxs3Dj0+yH67uqL2QIz2m1sx8ITC7meIEYDFxSRqBAEfWNkBDNmwMmTYGoq17AYPhwSEyEkhK8AQkJAU7j6RG/atAmtVsvy5cspU6YMt2/fZteuXUqHJQhCHlqyZAkAISEh7Nu375Xbm7xO/fr1dfenTJnChAkTiImJoUKFCqxbtw6AdevWUaFCBWJiYpgwYQJTpkwB4MqVKwQHB/Prr79y8OBBRo0ahUajQaPR8MknnxAaGsqVK1cICgriypUrefgTEIS85/ylMx0WdODa7mts77WdNrRhl9cuNnfaLJIVgpDHTEua0su2Fxu7b+TexHscH3ycz1p9RvyTeCYenki95fWwWWbDxEMTOXbzGOmadKVDLrJEokIQ9JWjI5w5A599Bv7+cvvS3r3xA7nwZqdOhSpZUatWLR49ekRqairTp09n4cKFWFtb57heTlc///jjD9q3b0/jxo1p06YNsbGx+RG+kM/8/Px0le1VKhV+fn7KBiS8lerP2ijXqlXrtbfciI2NZYzQk08AAB4QSURBVP/+/QwZMgQASZIICwvD09MTkKeV/PDDDwDs2bNHN83E09OTo0ePIkkSe/bsoW/fvhgbG2NlZYW1tTWnTp3i1KlTWFtbU7t2bYyMjOjbty979uzJ6x+DIOS5yu9XxsDYAEkjoUZNWnIasSdiiQmNUTo0QSiyDNQGtKrZiq/bf83FkRe5Oe4my12XU6diHZafXk67wHaYLTCj786+bL64mYQnCZnW12g1hFwPYVbELEKuh6DRFp7jcn0galQIgj4rWRLmz5e7gHz+OUgSBiC3T4iMlCf9uynbJ1qSJGbMmMHy5cvRarVIkoShoSFjxoxh2rRp2a77/OrnkSNHsLCwoFmzZri7u9OgQQPdcyZNmoSPjw++vr6EhYXxxRdfsOnlXpdCoefn5yeSE0VA2bJlX9tKUZIkVCpVrrr8jB8/nvnz5/Po0SMAEhISKF++PIaG8iGLhYUFcXFxAMTFxVGzZk0ADA0NMTU1JSEhgbi4uEydy15c5/nzny+PjIx8bRz+/v74+/sDcP/+/RzjFoT8dPfcXTRpmU9y0p+kc2jCIbQZWmzcbET9CkHIZ5blLfmk+Sd80vwTktOS+fHGj7raFtt+3YZapaalRUu62XTD1dqV7qu7czPtJpQA0sHKyIroadGvnX4ivErs0QShKEhNfXXZ48dw/nzBx/KSRYsWcfz4cU6fPs2DBw94+PAhkZGRHD9+nEWLFmW7bm6ufl65coV27doB0LZtW3F1VBAU9OjRI5KSkl65PV+ek5CQEKpUqYKDg0MBRJu9YcOGERUVRVRUFGZmZkqHIxRz1e2rY1TGKNMytZGalAcpbOuxjSVWS4iYGcGjO48UilAQihcTIxO6v9+dte5ruTPxDqeGnOKr1l/xJP0Jnx/9nCbfNeGW6hYYI59xG8N94/uExoQqHLn+EIkKQSgK7O2hTJnMy8qUATs7ZeJ5waZNmwgKCsLK6t/e1LVr12bz5s0EBgZmu+6LV0sh81XR55o0acLu3bsB+P7773n06BEJCZmH3j3n7++Po6Mjjo6O4gqpIBSAv//+mz///FN3y8nx48fZu3cvlpaW9O3bl7CwMMaNG0diYiIZGRmAPDXE3NwcAHNzc27fvg1ARkYG//zzD5UqVcq0/MV1slouCIWdtas15k7mGJkYoUWLkYkRtVrX4tM7n9Ln+z6YNTAjfHo4i95bxPae27nx4w0kraR02IJQLKhVapqZN2NG2xmcHX6W2AmxuNu4I5F5G0xOS2bi4YlMOzaNH679wJ///Ikkie00KyJRIQhFgasrODmBiQkaABMT+b6rq9KRkZ6eTuXKlV9ZbmZmRnr6uxcg+vbbb4mIiMDe3p6IiAjMzc0xyKJlhLhCKggFY+/evdStWxcrKytcXFywtLTENRf7o7lz5xIbG8utW7cIDg6mXbt2bNmyhbZt27Jz504ANm7cyEcffQSAu7s7GzduBGDnzp20a9cOlUqFu7s7wcHBpKamcvPmTaKjo2nevDnNmjUjOjqamzdvkpaWRnBwMO7u7vn3gxCEPKI2UON9yJueQT0JJ5yeQT3xPuSNobEh73d/H+9D3oyJHkOLCS24FXGLTR02sfz95ZxYeIKUBylKhy8IxYp5OXOGOgzFxMgk03JDtSFPM54y5+c59NjWg1qLa2G2wIyOmzry+Y+fs+PXHfz+4HeRvHhG1KgQhKLAwEBuUxoayvRu3ZgdFCQnKQpBj0cjI6O3egzI1dXPGjVq6EZUJCcns2vXLsqXF72uBUFJU6dO5eTJk3z44YecO3eOY8eOsXnz5rd+vXnz5tG3b1+++uor7O3t+fjjjwH4+OOPGTBgANbW1lSsWJHg4GAAbG1t6d27Nw0aNMDQ0JAVK1boEpjLly+nU6dOaDQaBg8ejK2t7bt/YEEoAGoDNTZuNvzET9i42bzyeEXrinRc0JF2s9pxZecVolZFcXjiYcK+DMO2jy2OIx0xb27+2joygiDkLVdrV5zMnYiMiyT5aTImJU1wMnfikPchUjWpXPrrEmfvnuXM3TOcvXuWhScWkq6VL+CZGptiX92eptWa0rS6fLOpZFPsaluopCKSsnF0dCQqKkrpMAQBkLsWKLVp5ea9C3J7MTAwoMzL01KQi+s9ffo021EVGRkZ2NjYcPToUczNzWnWrBlbt27NdGIRHx9PxYoVUavVfPnllxgYGDBz5swc4xL7DOFlSm63hd2bbi/Pn9+kSRPOnTuHWq2mSZMmXLhwIR+jzD9ifyEUJm+yr7p34R5Rq6O4tPkSaclpVLOvhuNIRxr1a/RKzYu8ok/by8GDBxk3bhwajYYhQ4bw+eefZ3r8zz//xNfXl8TERDQaDd988w1dunTJ9jX16fML+Wua3zRmBc2CasA9mOo1lZl+rz9GTc1I5df7v3L27lnd7cJfF3ia8RSA0iVKY1fNLlPyooFZA0oYlHjt62m0GkJjQjl39xz21e1xtXYtlImO7LYXMaJCEIR8pXmHFqmGhoavvfo5bdo0HB0dcXd3Jzw8nC+++AKVSoWzszMrVqzIw+gFQXgb5cuXJzk5GWdnZ/r370+VKlVem7AUBCF/VWtSDbdVbnSY34GLmy8StSqKkGEhHJl0hMYDGuM40pEqtlWUDlMRueksNnv2bHr37s3IkSO5cuUKXbp04datW8oFLeiVmX4zs0xMvMzY0FiXgHguQ5vBtfhr8siLO2c4e+8sG85vYPnp5fI6BsY0rtpYt17T6k1pWKUhJdQlqDuzrt53HBGJCkEQCrUuXbq8cvXixRETnp6eeHp6FnRYgiBkY8+ePZQqVYpFixaxZcv/t3fvUVXW+R7H33uzBUdQNNNShNRI4xagXJayTOmmIKmpx8HRSRvRdZqao1NjclaljM0y7bJU1LE0TtNMCS01L2NK4wXLUAcJaY1DKirMIGaJDV5QAjbP+cM1+8ghaaNsNvh8Xmuxljw3vr+t+yN8eX7P7wMuXLjwo8sRi4jreHX2IvrpaKL+M4qy/WV88dYXFKwt4NCqQwQMCyDq6SiCxgdh8zLPjwbXrywGOFYWu75Rcf2yyhcuXKB3795uqVXMyWa1EdozlNCeoTwZ/iQA9UY9xeeL/+/Oi7MFfPj3D3n7i7cd5/h38afMo+zaiiNwbcURz2srjiQNSHLTaJpPD9MUaUFpaWmOuZ8Wi4W0tDT3FiQi0opOnDhBbm4u3t7eWK1WbDYb06ZNY9CgQVRWVrq7PBHTs1gsBMQF8MSfnuC58ud45LVHuFR+iY9+9hFL/Zey6793UVna+L367+9v/v1xO3x/48zKYmlpabz//vv06dOHxMREVqxY8YPX0qpi0lqsFisD7xzI5LDJvP7Y6+x+cjffvfAdp/7rFOv/Yz1zh87Fw+JBXX1dg/Mu11zmtdzX2HZ8G99d/c5N1TePGhUiLSgtLQ3DMBwft8N/5CIizpozZw5dunRptN3X15c5c+a4oSIRuZFOd3Yibm4cvyr+FVOyp+A/1J/9r+1nef/lrBu9juPbjlNvrwdg/svzOfbnYzzIgxz78zHmv2yOO6QyMzOZPn06p0+fZvv27fz85z+nvr6+0XFaVUzcyWKx0K9bPyYGT2TRw4tYOmopPh0arjhitVjJLcvl8czH6f5ad4JWBZGyNYV3D7/L8fPH2+Qzusxzf5eIiIi41DfffENYWFij7WFhYZrXLdJGWawWAkcGEjgykAtlFyhYW0DBOwVkPp6Jb4AvkSmRnPrLKc4WnmUEI9g4eSN+sX5M/WQqVo/2+ztPZ1YWy8jIIDs7G4AhQ4ZQXV1NRUUFPXua87ke0j4kBCYQ26fxiiObfrqJgq8LyC3LJbcsl41fbSTjcAYAd3a6k6H+Q4nzjyPOP47BvQfT0dbRreNQo0JERERaRFPTO65evdqKlYjIzfD19yV+YTwPvvwgx7YeI391Pnvn73Xst2Kl5nIN5X8t58SOEz+4TGp7ER0dTXFxMSUlJfj5+ZGVlcW6desaHBMQEMDu3buZPn06X331FdXV1bpjQto8D6sHQ08NZXfmbrgbLp+9zNDJQ+ns1ZnhfYczvO9w4NrzLo5WHCX3n9caF/vL9rP12FYAPD08Gdxr8LXGRUAcQ/2H0tO7dRt0alSIiIhIi4iKimLt2rXMnDmzwfZ33nmHwYMHu6kqEWkujw4eBE8IJnhCMDtm7yAvPa/B/pqqGs4Wnm3XjQpnVhZ78803mTlzJkuXLsVisfCHP/zB8SwykbbMmRVHrBYrwT2CCe4RzMzB1/7f/rbqW/aX7Xc0L9Lz0nnjwBsABN4R6LjjIi4gjvvvvB+rxXV3ValRISIiIi1i2bJlPPHEE3zwwQeOxkR+fj41NTVs2rTJzdWJyM2499F7KfyfQmou1zi2eXp7cnfE3W6sqmX82MpiwcHB5ObmtnZZIm7T07sn4+4fx7j7xwFQXVfNF2e+cEwX+bj4Y9778j0AunXsxhD/IY7mRbRfNJ06dMJeb2fHiR0c/vowkb0iSQhMuKllUV3aqMjOzmb27NnY7XZSUlJITU1tsP+tt95i1apVeHh44OPjw5o1axxLAr366qtkZGTg4eFBeno6I0eOdGWpIiIicovuuusu9u/fT05ODkeOHAFg9OjRPPTQQ26uTKT9S0tL47e//S1w7eF5CxYsaJWHdgcmBOIX60f5X8upvlxNR5+O+MX6EZgQ6PKvLSLu1dHWkbiAa3dQABiGQfF3xY47LnLLctlevB24tjRqxF0RfFP1DeeqzvG9/Xu8Pb2J9Yvlk6mfNLtZYTFc9IhPu93OgAED2LlzJ3369CE6OprMzMwGaxNfvHjR8XTwrVu38vvf/57s7GyKioqYPHkyeXl5nDlzhkceeYTjx4/j4XHjwUVFRZGfn++KoYi0KxaL5Uef3Kv3i14DacyZ945Zmf39Yvbxi9Tb6zmx4wQzH5/J2j+vJTAh8IYP0jT7+8Xs4xfzOX/lPAdOHyD3n7lsPb6Vom+L4LoZUp6GJxt/tpGkAUmNzm3q/eKySSV5eXkEBgbSv39/PD09SU5OZsuWLQ2OuX4Js6qqKsecry1btpCcnIyXlxf9+vUjMDCQvLyGc+NEpKF/r3EO3DZrnIu0Br13RESatvCVhQx8fCCf8RkDHx/IwleanvsuIubRvVN3kgYk8eojr5Icktxofw01FJ4tbPZ1XdaoKC8vx9/f3/F5nz59KC8vb3TcqlWruPfee3nhhRdIT09v1rki8n/S0tIwDMPxoR+2RJyj907bUV1dTUxMDOHh4YSEhLBgwQIAhg0bRkREBBEREfTu3Ztx467Nnd27dy++vr6OfdfPLc/OzmbgwIEEBgayePFix/aSkhJiY2MJDAzkpz/9KTU1NYhI05STIuKMyF6R+Hj5NNjm4+VDxN0Rzb6W2xc/fuaZZzh58iRLlizhd7/7XbPOXbNmDVFRUURFRXHu3DkXVSgiIiKtwcvLiz179vDll19SWFhIdnY2Bw8eZN++fRQWFlJYWMiQIUMYP36845xhw4Y59s2fPx+4Nv30mWeeYceOHRQVFZGZmUlRUREA8+bN49e//jUnTpygW7duZGRkuGWsIiIit5uEwARi/WLx8fTBggUfTx9i/WJJCExo9rVc1qjw8/OjrKzM8fnp06fx8/O74fHJycls3ry5WefOmjWL/Px88vPztaaxiIhIO2exWPDxufabmNraWmpraxssBXjx4kX27NnjuKPiRm40/dQwDPbs2cPEiRMBmDZtmuN7DxEREbk1HlYPPpn6CZkTMlkYv5DMCZk39SBNcGGjIjo6muLiYkpKSqipqSErK4sxY8Y0OKa4uNjx548//pj77rsPgDFjxpCVlcX3339PSUkJxcXFxMTEuKpUERERaSPsdjsRERH07NmTRx99lNjYWMe+zZs38/DDDzd4xtWBAwcIDw8nISGBv//978CNp5CeP3+erl27YrPZGmwXERGRluFh9SBpQBIvPfgSSQOSbqpJAS5cntRms7Fy5UpGjhyJ3W7nF7/4BSEhIcyfP5+oqCjGjBnDypUr2bVrFx06dKBbt2689961NVlDQkKYNGkSwcHB2Gw2xxKmIiIicnvz8PCgsLCQyspKnnjiCY4cOUJoaCgAmZmZpKSkOI4dNGgQ//jHP/Dx8WH79u2MGzeuwS9BbsWaNWtYs2YNgKaXioiItDKXNSoAEhMTSUxMbLDt+gddLV++/Ibnvvjii7z44osuq01ERETarq5duxIfH092djahoaFUVFSQl5fHpk2bHMdcf2dFYmIiv/zlL6moqLjhFNLu3btTWVlJXV0dNputyWmps2bNYtasWcC15dNERESk9bi0UdGaSktLnfpG4ty5c6Z7noUZxwwad1NKS0tbp5g2zJnM0L8hczHjuJ0dc2tlxrlz5+jQoQNdu3bl6tWr7Ny5k3nz5gGwYcMGkpKS6Nixo+P4s2fPctddd2GxWMjLy6O+vp7u3bvTtWtXx/RTPz8/srKyWLduHRaLhfj4eDZs2EBycjLvvfceY8eO/dG6lBc3pnGbi77H+HH6meTGzDhm0Lib0lRe3DaNioqKCqeOi4qKIj8/38XVtC1mHDNo3NI0ZzLDrK+lxm0ebW3MX3/9NdOmTcNut1NfX8+kSZNISkoCICsri9TU1AbHb9iwgdWrV2Oz2fjJT35CVlYWFovlhtNPAZYsWUJycjIvvfQSkZGRzJgx40frUl7cmMZtLmYdd3PoZ5IbM+OYQeO+WbdNo0JERETatwceeIDDhw//4L69e/c22vbss8/y7LPP/uDxPzT9FKB///7k5eXdUp0iIiLiWi5b9UNEREREREREpLk80tLS0txdRGsbPHiwu0todWYcM2jccuvM+lpq3OZhxjG7illfS43bXMw6blcw42tpxjGDxn0zLIZhGC1Yi4iIiIiIiIjITdPUDxERERERERFpM0zRqCgrKyM+Pp7g4GBCQkJYvny5u0tqVXa7ncjISMeT082gsrKSiRMncv/99xMUFMSBAwfcXVKrWLp0KSEhIYSGhjJ58mSqq6vdXVK7o7xQXigvpDnMnBnKC+WFNI+Z8wKUGWbJjJbKC1M0Kmw2G2+++SZFRUUcPHiQVatWUVRU5O6yWs3y5csJCgpydxmtavbs2YwaNYqjR4/y5ZdfmmL85eXlpKenk5+fz5EjR7Db7WRlZbm7rHZHeaG8MMP4lRctx8yZobxQXkjzmDkvQJlhhsxoybwwRaOiV69eDBo0CIDOnTsTFBREeXm5m6tqHadPn+bjjz8mJSXF3aW0mgsXLvDZZ58xY8YMADw9Penataubq2oddXV1XL16lbq6Oq5cuULv3r3dXVK7o7xQXigvpDnMmhnKC+WFNJ9Z8wKUGWCezGipvDBFo+J6paWlHD58mNjYWHeX0irmzJnDa6+9htVqnr/qkpISevTowVNPPUVkZCQpKSlUVVW5uyyX8/Pz4ze/+Q0BAQH06tULX19fHnvsMXeX1a4pL25/ygvlRUsyU2YoL5QXcmvMlBegzDBLZrRkXpjnXwpw+fJlJkyYwLJly+jSpYu7y3G5bdu20bNnT9Mth1NXV0dBQQFPP/00hw8fxtvbm8WLF7u7LJf717/+xZYtWygpKeHMmTNUVVXx/vvvu7usdkt5YQ7KC+VFSzFTZigvlBfKi1tjprwAZYaZMqMl88I0jYra2lomTJjAlClTGD9+vLvLaRW5ubls3bqVvn37kpyczJ49e5g6daq7y3K5Pn360KdPH0eHeuLEiRQUFLi5KtfbtWsX/fr1o0ePHnTo0IHx48ezf/9+d5fVLikvlBe3O+VFyzJbZigvlBfKi5tntrwAZYaZMqMl88IUjQrDMJgxYwZBQUE899xz7i6n1bz66qucPn2a0tJSsrKyeOihh0zRAb/77rvx9/fn2LFjAOzevZvg4GA3V+V6AQEBHDx4kCtXrmAYBrt3777tH9jjCsoL5YXyQprDjJmhvFBeKC9ujhnzApQZZsqMlswLWwvX1ibl5ubypz/9ibCwMCIiIgBYtGgRiYmJbq5MXGXFihVMmTKFmpoa+vfvz7vvvuvuklwuNjaWiRMnMmjQIGw2G5GRkcyaNcvdZbU7ygvzUV4oL26FMsNclBfKi1uhvDAfs2VGS+aFxTAMo4XrExERERERERG5KaaY+iEiIiIiIiIi7YMaFSIiIiIiIiLSZqhRISIiIiIiIiJthhoVIiIiIiIiItJmqFEhIiIiIiIiIm2GGhXthMVi4fnnn3d8/sYbb5CWltYi154+fTobNmxokWs1Zf369QQFBREfH+/U8TdbV2lpKevWrWv2eSK3C+WF85QXYnbKC+cpL0SUGc2hzLg1alS0E15eXnz00UdUVFS4u5QG6urqnD42IyODtWvXkpOT48KKbi4UmjMOkbZOeeE85YWYnfLCecoLEWVGcygzbo0aFe2EzWZj1qxZLF26tNG+/9/l8/HxAWDv3r0MHz6csWPH0r9/f1JTU/nggw+IiYkhLCyMkydPOs7ZtWsXUVFRDBgwgG3btgFgt9uZO3cu0dHRPPDAA7z99tuO6w4bNowxY8YQHBzcqJ7MzEzCwsIIDQ1l3rx5ACxcuJDPP/+cGTNmMHfu3EbnLFmyhLCwMMLDw0lNTW20v2/fvo5AzM/PZ8SIEQB8+umnREREEBERQWRkJJcuXSI1NZV9+/YRERHB0qVLnR5HVVUVo0ePJjw8nNDQUD788MMf/4sRaYOUF8oLEWcpL5QXIs2hzFBmtBpD2gVvb2/jwoULxj333GNUVlYar7/+urFgwQLDMAxj2rRpxvr16xscaxiGkZOTY/j6+hpnzpwxqqurjd69exvz5883DMMwli1bZsyePdtx/siRIw273W4cP37c8PPzM65evWq8/fbbxiuvvGIYhmFUV1cbgwcPNk6dOmXk5OQYnTp1Mk6dOtWozvLycsPf39/49ttvjdraWiM+Pt7YtGmTYRiGMXz4cOPQoUONztm+fbsxZMgQo6qqyjAMwzh//nyjcd1zzz3GuXPnDMMwjEOHDhnDhw83DMMwkpKSjM8//9wwDMO4dOmSUVtba+Tk5BijR492XN/ZcWzYsMFISUlxnFdZWenE34xI26O8UF6IOEt5obwQaQ5lhjKjteiOinakS5cuPPnkk6Snpzt9TnR0NL169cLLy4t7772Xxx57DICwsDBKS0sdx02aNAmr1cp9991H//79OXr0KH/5y1/44x//SEREBLGxsZw/f57i4mIAYmJi6NevX6Ovd+jQIUaMGEGPHj2w2WxMmTKFzz77rMkad+3axVNPPUWnTp0AuOOOO5weX1xcHM899xzp6elUVlZis9kaHePsOMLCwti5cyfz5s1j3759+Pr6Ol2HSFujvGhMeSHyw5QXjSkvRG5MmdGYMqPlqVHRzsyZM4eMjAyqqqoc22w2G/X19QDU19dTU1Pj2Ofl5eX4s9VqdXxutVobzIGyWCwNvo7FYsEwDFasWEFhYSGFhYWUlJQ4QsXb27vlB9eE68dYXV3t2J6amso777zD1atXiYuL4+jRo43OdXYcAwYMoKCggLCwMF566SUWLlzo4lGJuJbyQnkh4izlhfJCpDmUGcoMV1Ojop254447mDRpEhkZGY5tffv25YsvvgBg69at1NbWNvu669evp76+npMnT3Lq1CkGDhzIyJEjWb16teN6x48fbxBGPyQmJoZPP/2UiooK7HY7mZmZDB8+vMlzHn30Ud59912uXLkCwHfffdfomOvHuHHjRsf2kydPEhYWxrx584iOjubo0aN07tyZS5cuOY5xdhxnzpyhU6dOTJ06lblz51JQUNBk3SJtnfJCeSHiLOWF8kKkOZQZygxXa3xPirR5zz//PCtXrnR8PnPmTMaOHUt4eDijRo26qc5iQEAAMTExXLx4kbfeeouOHTuSkpJCaWkpgwYNwjAMevTowebNm5u8Tq9evVi8eDHx8fEYhsHo0aMZO3Zsk+eMGjWKwsJCoqKi8PT0JDExkUWLFjU4ZsGCBcyYMYOXX37Z8dAagGXLlpGTk4PVaiUkJISEhASsViseHh6Eh4czffp0Zs+e7dQ4/va3vzF37lysVisdOnRg9erVzr+AIm2U8mKEY7vyQqRpyosRju3KC5Efp8wY4diuzGh5FsMwDHcXISIiIiIiIiICmvohIiIiIiIiIm2IGhUiIiIiIiIi0maoUSEiIiIiIiIibYYaFSIiIiIiIiLSZqhRISIiIiIiIiJthhoVIiIiIiIiItJmqFEhIiIiIiIiIm2GGhUiIiIiIiIi0mb8L6Nvw234gyNv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0" y="7937"/>
            <a:ext cx="9192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/>
              <a:t>Sélection A, toute la base de données</a:t>
            </a:r>
            <a:br>
              <a:rPr lang="fr-FR" sz="1200" smtClean="0"/>
            </a:br>
            <a:r>
              <a:rPr lang="fr-FR" sz="1200" b="1"/>
              <a:t>Product related features</a:t>
            </a:r>
            <a:r>
              <a:rPr lang="fr-FR" sz="1200"/>
              <a:t>: 'mean_prod_descr_length', 'mean_prod_wei_g'</a:t>
            </a:r>
          </a:p>
          <a:p>
            <a:r>
              <a:rPr lang="fr-FR" sz="1200" b="1"/>
              <a:t>Shipping Related features</a:t>
            </a:r>
            <a:r>
              <a:rPr lang="fr-FR" sz="1200"/>
              <a:t>: 'avg_freight_payval_ratio', 'mean_ship_time'</a:t>
            </a:r>
          </a:p>
          <a:p>
            <a:r>
              <a:rPr lang="fr-FR" sz="1200" b="1"/>
              <a:t>Satisfaction related features</a:t>
            </a:r>
            <a:r>
              <a:rPr lang="fr-FR" sz="1200"/>
              <a:t>: </a:t>
            </a:r>
            <a:r>
              <a:rPr lang="fr-FR" sz="1200">
                <a:solidFill>
                  <a:srgbClr val="C00000"/>
                </a:solidFill>
              </a:rPr>
              <a:t>'tot_comment_length</a:t>
            </a:r>
            <a:r>
              <a:rPr lang="fr-FR" sz="1200"/>
              <a:t>', </a:t>
            </a:r>
            <a:r>
              <a:rPr lang="fr-FR" sz="1200">
                <a:solidFill>
                  <a:srgbClr val="C00000"/>
                </a:solidFill>
              </a:rPr>
              <a:t>'mean_rev_score</a:t>
            </a:r>
            <a:r>
              <a:rPr lang="fr-FR" sz="1200"/>
              <a:t>',</a:t>
            </a:r>
          </a:p>
          <a:p>
            <a:r>
              <a:rPr lang="fr-FR" sz="1200" b="1"/>
              <a:t>RFM related features</a:t>
            </a:r>
            <a:r>
              <a:rPr lang="fr-FR" sz="1200"/>
              <a:t> (Recency, Frequency, Monetary): 'time_since_last_purch', 'tot_price', </a:t>
            </a:r>
            <a:r>
              <a:rPr lang="fr-FR" sz="1200">
                <a:solidFill>
                  <a:srgbClr val="C00000"/>
                </a:solidFill>
              </a:rPr>
              <a:t>'tot_nb_ord</a:t>
            </a:r>
            <a:r>
              <a:rPr lang="fr-FR" sz="1200"/>
              <a:t>', </a:t>
            </a:r>
            <a:r>
              <a:rPr lang="fr-FR" sz="1200">
                <a:solidFill>
                  <a:srgbClr val="C00000"/>
                </a:solidFill>
              </a:rPr>
              <a:t>'mean_nb_items_per_ord</a:t>
            </a:r>
            <a:r>
              <a:rPr lang="fr-FR" sz="1200"/>
              <a:t>'</a:t>
            </a:r>
          </a:p>
          <a:p>
            <a:endParaRPr lang="fr-FR" sz="1200"/>
          </a:p>
        </p:txBody>
      </p:sp>
      <p:sp>
        <p:nvSpPr>
          <p:cNvPr id="4" name="ZoneTexte 3"/>
          <p:cNvSpPr txBox="1"/>
          <p:nvPr/>
        </p:nvSpPr>
        <p:spPr>
          <a:xfrm>
            <a:off x="5698165" y="84881"/>
            <a:ext cx="3071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smtClean="0">
                <a:solidFill>
                  <a:srgbClr val="C00000"/>
                </a:solidFill>
              </a:rPr>
              <a:t>Retiré ces variables qui ne peuvent pas</a:t>
            </a:r>
          </a:p>
          <a:p>
            <a:r>
              <a:rPr lang="fr-FR" sz="1400" b="1" smtClean="0">
                <a:solidFill>
                  <a:srgbClr val="C00000"/>
                </a:solidFill>
              </a:rPr>
              <a:t> être correctement normalisées</a:t>
            </a:r>
            <a:endParaRPr lang="fr-FR" sz="1400" b="1">
              <a:solidFill>
                <a:srgbClr val="C00000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4517182" y="476672"/>
            <a:ext cx="1180983" cy="21602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6441057" y="534244"/>
            <a:ext cx="363191" cy="21602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42" y="1077392"/>
            <a:ext cx="8368680" cy="167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80" y="2755812"/>
            <a:ext cx="7148661" cy="146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23" y="4365104"/>
            <a:ext cx="2258764" cy="113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294264"/>
            <a:ext cx="2138975" cy="1078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33" y="4189291"/>
            <a:ext cx="2360679" cy="119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650757"/>
            <a:ext cx="1997373" cy="100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279" y="5650757"/>
            <a:ext cx="1871502" cy="94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74" y="5570365"/>
            <a:ext cx="2030877" cy="1024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853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15567</TotalTime>
  <Words>557</Words>
  <Application>Microsoft Office PowerPoint</Application>
  <PresentationFormat>Affichage à l'écran (4:3)</PresentationFormat>
  <Paragraphs>57</Paragraphs>
  <Slides>14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Quantile normalization (norm)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Maryse</dc:creator>
  <cp:lastModifiedBy>Maryse</cp:lastModifiedBy>
  <cp:revision>56</cp:revision>
  <dcterms:created xsi:type="dcterms:W3CDTF">2020-09-07T14:56:02Z</dcterms:created>
  <dcterms:modified xsi:type="dcterms:W3CDTF">2020-09-21T17:34:43Z</dcterms:modified>
</cp:coreProperties>
</file>